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1" r:id="rId1"/>
  </p:sldMasterIdLst>
  <p:notesMasterIdLst>
    <p:notesMasterId r:id="rId33"/>
  </p:notesMasterIdLst>
  <p:sldIdLst>
    <p:sldId id="256" r:id="rId2"/>
    <p:sldId id="298" r:id="rId3"/>
    <p:sldId id="324" r:id="rId4"/>
    <p:sldId id="295" r:id="rId5"/>
    <p:sldId id="263" r:id="rId6"/>
    <p:sldId id="273" r:id="rId7"/>
    <p:sldId id="296" r:id="rId8"/>
    <p:sldId id="300" r:id="rId9"/>
    <p:sldId id="299" r:id="rId10"/>
    <p:sldId id="289" r:id="rId11"/>
    <p:sldId id="301" r:id="rId12"/>
    <p:sldId id="302" r:id="rId13"/>
    <p:sldId id="303" r:id="rId14"/>
    <p:sldId id="304" r:id="rId15"/>
    <p:sldId id="290"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271" r:id="rId31"/>
    <p:sldId id="325"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76784" autoAdjust="0"/>
  </p:normalViewPr>
  <p:slideViewPr>
    <p:cSldViewPr>
      <p:cViewPr>
        <p:scale>
          <a:sx n="52" d="100"/>
          <a:sy n="52" d="100"/>
        </p:scale>
        <p:origin x="1732"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4C5F0A-0511-41D5-8A6B-441261836A02}" type="datetimeFigureOut">
              <a:rPr lang="en-US" smtClean="0"/>
              <a:pPr/>
              <a:t>8/9/2022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FC04E7-503B-45CD-9C22-8FFC22F52717}" type="slidenum">
              <a:rPr lang="en-US" smtClean="0"/>
              <a:pPr/>
              <a:t>‹#›</a:t>
            </a:fld>
            <a:endParaRPr lang="en-US" dirty="0"/>
          </a:p>
        </p:txBody>
      </p:sp>
    </p:spTree>
    <p:extLst>
      <p:ext uri="{BB962C8B-B14F-4D97-AF65-F5344CB8AC3E}">
        <p14:creationId xmlns:p14="http://schemas.microsoft.com/office/powerpoint/2010/main" val="1549186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a:t>
            </a:fld>
            <a:endParaRPr lang="en-US" dirty="0"/>
          </a:p>
        </p:txBody>
      </p:sp>
    </p:spTree>
    <p:extLst>
      <p:ext uri="{BB962C8B-B14F-4D97-AF65-F5344CB8AC3E}">
        <p14:creationId xmlns:p14="http://schemas.microsoft.com/office/powerpoint/2010/main" val="2261014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There’s a very strict process for giving out Title I money.</a:t>
            </a:r>
          </a:p>
          <a:p>
            <a:endParaRPr lang="en-US" dirty="0"/>
          </a:p>
          <a:p>
            <a:r>
              <a:rPr lang="en-US" dirty="0"/>
              <a:t>It</a:t>
            </a:r>
            <a:r>
              <a:rPr lang="en-US" baseline="0" dirty="0"/>
              <a:t> starts with figuring out how many students live in this school’s attendance area. Then we get the free or reduced lunch information. These two numbers are used to figure the percentage of students on free or reduced lunch. </a:t>
            </a:r>
          </a:p>
          <a:p>
            <a:endParaRPr lang="en-US" baseline="0" dirty="0"/>
          </a:p>
          <a:p>
            <a:r>
              <a:rPr lang="en-US" baseline="0" dirty="0"/>
              <a:t>The campus allocation is the amount of Title I money we have to spend this year.</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10</a:t>
            </a:fld>
            <a:endParaRPr lang="en-US" dirty="0"/>
          </a:p>
        </p:txBody>
      </p:sp>
    </p:spTree>
    <p:extLst>
      <p:ext uri="{BB962C8B-B14F-4D97-AF65-F5344CB8AC3E}">
        <p14:creationId xmlns:p14="http://schemas.microsoft.com/office/powerpoint/2010/main" val="1170654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11</a:t>
            </a:fld>
            <a:endParaRPr lang="en-US" dirty="0"/>
          </a:p>
        </p:txBody>
      </p:sp>
    </p:spTree>
    <p:extLst>
      <p:ext uri="{BB962C8B-B14F-4D97-AF65-F5344CB8AC3E}">
        <p14:creationId xmlns:p14="http://schemas.microsoft.com/office/powerpoint/2010/main" val="2712046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Although</a:t>
            </a:r>
            <a:r>
              <a:rPr lang="en-US" baseline="0" dirty="0"/>
              <a:t> each campus will develop its own plan for Title I services, the steps are the same.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First, the administrators, staff, and parents on the campus come together, usually in a Site-Based Decision Making meeting.</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12</a:t>
            </a:fld>
            <a:endParaRPr lang="en-US" dirty="0"/>
          </a:p>
        </p:txBody>
      </p:sp>
    </p:spTree>
    <p:extLst>
      <p:ext uri="{BB962C8B-B14F-4D97-AF65-F5344CB8AC3E}">
        <p14:creationId xmlns:p14="http://schemas.microsoft.com/office/powerpoint/2010/main" val="37286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review data</a:t>
            </a:r>
            <a:r>
              <a:rPr lang="en-US" baseline="0" dirty="0"/>
              <a:t> such as state and local test results, attendance, discipline information, and student, staff, and parent survey results,</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13</a:t>
            </a:fld>
            <a:endParaRPr lang="en-US" dirty="0"/>
          </a:p>
        </p:txBody>
      </p:sp>
    </p:spTree>
    <p:extLst>
      <p:ext uri="{BB962C8B-B14F-4D97-AF65-F5344CB8AC3E}">
        <p14:creationId xmlns:p14="http://schemas.microsoft.com/office/powerpoint/2010/main" val="3817026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data has been analyzed, they direct the money to the student and parent needs that require the most attention. They have to make sure that the extra support they plan is allowable in Title I and reasonable in cost.</a:t>
            </a:r>
          </a:p>
        </p:txBody>
      </p:sp>
      <p:sp>
        <p:nvSpPr>
          <p:cNvPr id="4" name="Slide Number Placeholder 3"/>
          <p:cNvSpPr>
            <a:spLocks noGrp="1"/>
          </p:cNvSpPr>
          <p:nvPr>
            <p:ph type="sldNum" sz="quarter" idx="10"/>
          </p:nvPr>
        </p:nvSpPr>
        <p:spPr/>
        <p:txBody>
          <a:bodyPr/>
          <a:lstStyle/>
          <a:p>
            <a:fld id="{C6FC04E7-503B-45CD-9C22-8FFC22F52717}" type="slidenum">
              <a:rPr lang="en-US" smtClean="0"/>
              <a:pPr/>
              <a:t>14</a:t>
            </a:fld>
            <a:endParaRPr lang="en-US" dirty="0"/>
          </a:p>
        </p:txBody>
      </p:sp>
    </p:spTree>
    <p:extLst>
      <p:ext uri="{BB962C8B-B14F-4D97-AF65-F5344CB8AC3E}">
        <p14:creationId xmlns:p14="http://schemas.microsoft.com/office/powerpoint/2010/main" val="2552168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year our targets are:</a:t>
            </a:r>
          </a:p>
          <a:p>
            <a:endParaRPr lang="en-US" baseline="0" dirty="0"/>
          </a:p>
          <a:p>
            <a:r>
              <a:rPr lang="en-US" baseline="0" dirty="0"/>
              <a:t>REVIEW LIST</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15</a:t>
            </a:fld>
            <a:endParaRPr lang="en-US" dirty="0"/>
          </a:p>
        </p:txBody>
      </p:sp>
    </p:spTree>
    <p:extLst>
      <p:ext uri="{BB962C8B-B14F-4D97-AF65-F5344CB8AC3E}">
        <p14:creationId xmlns:p14="http://schemas.microsoft.com/office/powerpoint/2010/main" val="258940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16</a:t>
            </a:fld>
            <a:endParaRPr lang="en-US" dirty="0"/>
          </a:p>
        </p:txBody>
      </p:sp>
    </p:spTree>
    <p:extLst>
      <p:ext uri="{BB962C8B-B14F-4D97-AF65-F5344CB8AC3E}">
        <p14:creationId xmlns:p14="http://schemas.microsoft.com/office/powerpoint/2010/main" val="2852333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Of course! The first requirement has to do with providing notification to parents.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1. Parents have a right to know how their student and the school as a whole are performing</a:t>
            </a:r>
            <a:r>
              <a:rPr lang="en-US" baseline="0" dirty="0"/>
              <a:t> on state assessments.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t>2</a:t>
            </a:r>
            <a:r>
              <a:rPr lang="en-US" sz="1200" b="1" baseline="0" dirty="0"/>
              <a:t>. </a:t>
            </a:r>
            <a:r>
              <a:rPr lang="en-US" sz="1200" b="0" dirty="0"/>
              <a:t>Parents have</a:t>
            </a:r>
            <a:r>
              <a:rPr lang="en-US" sz="1200" b="0" baseline="0" dirty="0"/>
              <a:t> the right to ask about the qualification of their child’s teacher(s).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t>This notification is included in the Student Handbook and posted to the campus and district website.</a:t>
            </a: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17</a:t>
            </a:fld>
            <a:endParaRPr lang="en-US" dirty="0"/>
          </a:p>
        </p:txBody>
      </p:sp>
    </p:spTree>
    <p:extLst>
      <p:ext uri="{BB962C8B-B14F-4D97-AF65-F5344CB8AC3E}">
        <p14:creationId xmlns:p14="http://schemas.microsoft.com/office/powerpoint/2010/main" val="298658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I schools hire teachers and educational assistants with</a:t>
            </a:r>
            <a:r>
              <a:rPr lang="en-US" baseline="0" dirty="0"/>
              <a:t> the appropriate state certifications for the grade level(s) and course(s) that they will teach.</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18</a:t>
            </a:fld>
            <a:endParaRPr lang="en-US" dirty="0"/>
          </a:p>
        </p:txBody>
      </p:sp>
    </p:spTree>
    <p:extLst>
      <p:ext uri="{BB962C8B-B14F-4D97-AF65-F5344CB8AC3E}">
        <p14:creationId xmlns:p14="http://schemas.microsoft.com/office/powerpoint/2010/main" val="3890711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state and federal governments send auditors to review Title I files. </a:t>
            </a:r>
          </a:p>
          <a:p>
            <a:endParaRPr lang="en-US" baseline="0" dirty="0"/>
          </a:p>
          <a:p>
            <a:r>
              <a:rPr lang="en-US" baseline="0" dirty="0"/>
              <a:t>Campuses have to maintain sign-in sheets for required meetings and Title I documents such as the campus Parent &amp; Family Engagement Policy and the School-Parent Compact ready to submit if they’re requested. </a:t>
            </a:r>
          </a:p>
          <a:p>
            <a:endParaRPr lang="en-US" baseline="0" dirty="0"/>
          </a:p>
          <a:p>
            <a:r>
              <a:rPr lang="en-US" baseline="0" dirty="0"/>
              <a:t>If we don’t have the required documentation, we have to prove that we will improve our processes. If we are non-compliant for more than one year, we can lose our Title I money.</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19</a:t>
            </a:fld>
            <a:endParaRPr lang="en-US" dirty="0"/>
          </a:p>
        </p:txBody>
      </p:sp>
    </p:spTree>
    <p:extLst>
      <p:ext uri="{BB962C8B-B14F-4D97-AF65-F5344CB8AC3E}">
        <p14:creationId xmlns:p14="http://schemas.microsoft.com/office/powerpoint/2010/main" val="1293043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Title I provides all children with the opportunity to receive a fair, equitable and high-quality education, and to close the achievement gap.  Public schools receive federal funding from their Local Education Agencies (LEA's) based on the number of students from low-income households that attend the schools in the district. Our LEA is the district, </a:t>
            </a:r>
            <a:r>
              <a:rPr lang="en-US" baseline="0" dirty="0" err="1"/>
              <a:t>Birdville</a:t>
            </a:r>
            <a:r>
              <a:rPr lang="en-US" baseline="0" dirty="0"/>
              <a:t> ISD.</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a:t>
            </a:fld>
            <a:endParaRPr lang="en-US" dirty="0"/>
          </a:p>
        </p:txBody>
      </p:sp>
    </p:spTree>
    <p:extLst>
      <p:ext uri="{BB962C8B-B14F-4D97-AF65-F5344CB8AC3E}">
        <p14:creationId xmlns:p14="http://schemas.microsoft.com/office/powerpoint/2010/main" val="1217642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Each year we write a Campus Improvement Plan. It shows how we plan to improve student performance. If we are spending Title I money, it has to be noted in our campus plan.</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20</a:t>
            </a:fld>
            <a:endParaRPr lang="en-US" dirty="0"/>
          </a:p>
        </p:txBody>
      </p:sp>
    </p:spTree>
    <p:extLst>
      <p:ext uri="{BB962C8B-B14F-4D97-AF65-F5344CB8AC3E}">
        <p14:creationId xmlns:p14="http://schemas.microsoft.com/office/powerpoint/2010/main" val="253014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Texas Education</a:t>
            </a:r>
            <a:r>
              <a:rPr lang="en-US" baseline="0" dirty="0"/>
              <a:t> Agency and the US Department of Education have very strict rules about how we spend Title I money. All Title I money has to be spent to raise student achievement or increase parent and family engagement. At the district level, there’s a strict review process to follow before we can spend any of these funds.</a:t>
            </a: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21</a:t>
            </a:fld>
            <a:endParaRPr lang="en-US" dirty="0"/>
          </a:p>
        </p:txBody>
      </p:sp>
    </p:spTree>
    <p:extLst>
      <p:ext uri="{BB962C8B-B14F-4D97-AF65-F5344CB8AC3E}">
        <p14:creationId xmlns:p14="http://schemas.microsoft.com/office/powerpoint/2010/main" val="2842966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 can only spend our money on research-proven activities. In other words, everything we purchase has to have information about the research behind its development.</a:t>
            </a:r>
            <a:r>
              <a:rPr lang="en-US" baseline="0" dirty="0"/>
              <a:t> That’s to make sure we don’t waste money and time on things that sound good, but don’t have any science behind them.</a:t>
            </a: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22</a:t>
            </a:fld>
            <a:endParaRPr lang="en-US" dirty="0"/>
          </a:p>
        </p:txBody>
      </p:sp>
    </p:spTree>
    <p:extLst>
      <p:ext uri="{BB962C8B-B14F-4D97-AF65-F5344CB8AC3E}">
        <p14:creationId xmlns:p14="http://schemas.microsoft.com/office/powerpoint/2010/main" val="2970243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is another protection</a:t>
            </a:r>
            <a:r>
              <a:rPr lang="en-US" baseline="0" dirty="0"/>
              <a:t> for Title I schools. Everything we spend out of Title I has to be on top of what the district gives all schools. We can’t be asked to spend Title I money for something the district pays for on a non-Title I campus.</a:t>
            </a: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23</a:t>
            </a:fld>
            <a:endParaRPr lang="en-US" dirty="0"/>
          </a:p>
        </p:txBody>
      </p:sp>
    </p:spTree>
    <p:extLst>
      <p:ext uri="{BB962C8B-B14F-4D97-AF65-F5344CB8AC3E}">
        <p14:creationId xmlns:p14="http://schemas.microsoft.com/office/powerpoint/2010/main" val="332594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Finally, we have some special requirements for involving our parents and</a:t>
            </a:r>
            <a:r>
              <a:rPr lang="en-US" baseline="0" dirty="0"/>
              <a:t> families</a:t>
            </a:r>
            <a:r>
              <a:rPr lang="en-US" dirty="0"/>
              <a:t>. We’ll talk about that next.</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24</a:t>
            </a:fld>
            <a:endParaRPr lang="en-US" dirty="0"/>
          </a:p>
        </p:txBody>
      </p:sp>
    </p:spTree>
    <p:extLst>
      <p:ext uri="{BB962C8B-B14F-4D97-AF65-F5344CB8AC3E}">
        <p14:creationId xmlns:p14="http://schemas.microsoft.com/office/powerpoint/2010/main" val="3715851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The Every Student Succeeds Act is very clear about the importance of engaging families in the Title I program.  Not only must parents be included in the planning and implementation of parent engagement programs and procedures, but each school district must reserve not less than 1% of its total Title I grant to support activities to engage parents. </a:t>
            </a:r>
          </a:p>
          <a:p>
            <a:pPr eaLnBrk="1" hangingPunct="1">
              <a:spcBef>
                <a:spcPct val="0"/>
              </a:spcBef>
            </a:pPr>
            <a:endParaRPr lang="en-US" altLang="en-US" dirty="0"/>
          </a:p>
          <a:p>
            <a:pPr eaLnBrk="1" hangingPunct="1">
              <a:spcBef>
                <a:spcPct val="0"/>
              </a:spcBef>
            </a:pPr>
            <a:r>
              <a:rPr lang="en-US" altLang="en-US" dirty="0"/>
              <a:t>There are key leverage points for parent involvement in Title I that give parents the power to be effective partners with schools, and advocates for their children.  Let’s explore what they are.</a:t>
            </a:r>
          </a:p>
        </p:txBody>
      </p:sp>
      <p:sp>
        <p:nvSpPr>
          <p:cNvPr id="4" name="Slide Number Placeholder 3"/>
          <p:cNvSpPr>
            <a:spLocks noGrp="1"/>
          </p:cNvSpPr>
          <p:nvPr>
            <p:ph type="sldNum" sz="quarter" idx="10"/>
          </p:nvPr>
        </p:nvSpPr>
        <p:spPr/>
        <p:txBody>
          <a:bodyPr/>
          <a:lstStyle/>
          <a:p>
            <a:fld id="{C6FC04E7-503B-45CD-9C22-8FFC22F52717}" type="slidenum">
              <a:rPr lang="en-US" smtClean="0"/>
              <a:pPr/>
              <a:t>25</a:t>
            </a:fld>
            <a:endParaRPr lang="en-US" dirty="0"/>
          </a:p>
        </p:txBody>
      </p:sp>
    </p:spTree>
    <p:extLst>
      <p:ext uri="{BB962C8B-B14F-4D97-AF65-F5344CB8AC3E}">
        <p14:creationId xmlns:p14="http://schemas.microsoft.com/office/powerpoint/2010/main" val="3704460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prstClr val="black"/>
              </a:solidFill>
              <a:latin typeface="+mn-lt"/>
              <a:ea typeface="+mn-ea"/>
              <a:cs typeface="+mn-cs"/>
            </a:endParaRPr>
          </a:p>
          <a:p>
            <a:r>
              <a:rPr lang="en-US" sz="1200" i="0" dirty="0"/>
              <a:t>Each Title I campus must have a Title I Parent &amp; Family Engagement  Policy. This policy is written by campus staff and parents. </a:t>
            </a:r>
          </a:p>
          <a:p>
            <a:endParaRPr lang="en-US" sz="1200" i="0" dirty="0"/>
          </a:p>
          <a:p>
            <a:r>
              <a:rPr lang="en-US" sz="1200" i="0" dirty="0"/>
              <a:t>This</a:t>
            </a:r>
            <a:r>
              <a:rPr lang="en-US" sz="1200" i="0" baseline="0" dirty="0"/>
              <a:t> policy must be available for parents to review. We have to document how the Policy is distributed to parents each year. It may be sent home to each parent, copies can be requested in the office, and it is also posted on the campus website. </a:t>
            </a:r>
            <a:r>
              <a:rPr lang="en-US" sz="1200" i="0" dirty="0"/>
              <a:t> We invite your comments once you review the Policy.</a:t>
            </a:r>
          </a:p>
          <a:p>
            <a:endParaRPr lang="en-US" sz="1200" i="0" dirty="0"/>
          </a:p>
          <a:p>
            <a:r>
              <a:rPr lang="en-US" sz="1200" i="0" dirty="0"/>
              <a:t>Each</a:t>
            </a:r>
            <a:r>
              <a:rPr lang="en-US" sz="1200" i="0" baseline="0" dirty="0"/>
              <a:t> year, typically in April or May, the Policy is evaluated by a group of staff and parents and changes are recommended. We have to keep documentation of this meeting, too.</a:t>
            </a:r>
            <a:endParaRPr lang="en-US" sz="1200" i="0" dirty="0"/>
          </a:p>
          <a:p>
            <a:r>
              <a:rPr lang="en-US" sz="100" i="1" dirty="0"/>
              <a:t>	</a:t>
            </a:r>
          </a:p>
        </p:txBody>
      </p:sp>
      <p:sp>
        <p:nvSpPr>
          <p:cNvPr id="4" name="Slide Number Placeholder 3"/>
          <p:cNvSpPr>
            <a:spLocks noGrp="1"/>
          </p:cNvSpPr>
          <p:nvPr>
            <p:ph type="sldNum" sz="quarter" idx="10"/>
          </p:nvPr>
        </p:nvSpPr>
        <p:spPr/>
        <p:txBody>
          <a:bodyPr/>
          <a:lstStyle/>
          <a:p>
            <a:fld id="{C6FC04E7-503B-45CD-9C22-8FFC22F52717}" type="slidenum">
              <a:rPr lang="en-US" smtClean="0"/>
              <a:pPr/>
              <a:t>26</a:t>
            </a:fld>
            <a:endParaRPr lang="en-US" dirty="0"/>
          </a:p>
        </p:txBody>
      </p:sp>
    </p:spTree>
    <p:extLst>
      <p:ext uri="{BB962C8B-B14F-4D97-AF65-F5344CB8AC3E}">
        <p14:creationId xmlns:p14="http://schemas.microsoft.com/office/powerpoint/2010/main" val="4399265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prstClr val="black"/>
                </a:solidFill>
                <a:latin typeface="+mn-lt"/>
                <a:ea typeface="+mn-ea"/>
                <a:cs typeface="+mn-cs"/>
              </a:rPr>
              <a:t>This</a:t>
            </a:r>
            <a:r>
              <a:rPr lang="en-US" sz="1200" b="0" kern="1200" baseline="0" dirty="0">
                <a:solidFill>
                  <a:prstClr val="black"/>
                </a:solidFill>
                <a:latin typeface="+mn-lt"/>
                <a:ea typeface="+mn-ea"/>
                <a:cs typeface="+mn-cs"/>
              </a:rPr>
              <a:t> is another Title I document that is written by staff and parents. Each Title I campus has a School-Parent Compact that outlines how </a:t>
            </a:r>
            <a:r>
              <a:rPr lang="en-US" altLang="en-US" dirty="0"/>
              <a:t>the school, parents and students will work together to achieve student success.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Compact</a:t>
            </a:r>
            <a:r>
              <a:rPr lang="en-US" altLang="en-US" baseline="0" dirty="0"/>
              <a:t> must be distributed to parents each year and it will be posted on the campus website. We must keep documentation of how and when it was distributed.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t>Just like the Parent and Family Engagement Policy, the Compact is evaluated each year in a documented meeting.</a:t>
            </a:r>
            <a:endParaRPr lang="en-US" altLang="en-US" dirty="0"/>
          </a:p>
          <a:p>
            <a:endParaRPr lang="en-US" sz="1200" b="0" kern="1200" dirty="0">
              <a:solidFill>
                <a:prstClr val="black"/>
              </a:solidFill>
              <a:latin typeface="+mn-lt"/>
              <a:ea typeface="+mn-ea"/>
              <a:cs typeface="+mn-cs"/>
            </a:endParaRPr>
          </a:p>
        </p:txBody>
      </p:sp>
      <p:sp>
        <p:nvSpPr>
          <p:cNvPr id="4" name="Slide Number Placeholder 3"/>
          <p:cNvSpPr>
            <a:spLocks noGrp="1"/>
          </p:cNvSpPr>
          <p:nvPr>
            <p:ph type="sldNum" sz="quarter" idx="10"/>
          </p:nvPr>
        </p:nvSpPr>
        <p:spPr/>
        <p:txBody>
          <a:bodyPr/>
          <a:lstStyle/>
          <a:p>
            <a:fld id="{C6FC04E7-503B-45CD-9C22-8FFC22F52717}" type="slidenum">
              <a:rPr lang="en-US" smtClean="0"/>
              <a:pPr/>
              <a:t>27</a:t>
            </a:fld>
            <a:endParaRPr lang="en-US" dirty="0"/>
          </a:p>
        </p:txBody>
      </p:sp>
    </p:spTree>
    <p:extLst>
      <p:ext uri="{BB962C8B-B14F-4D97-AF65-F5344CB8AC3E}">
        <p14:creationId xmlns:p14="http://schemas.microsoft.com/office/powerpoint/2010/main" val="4390707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I campuses have to notify parents of district Title I Parent Education</a:t>
            </a:r>
            <a:r>
              <a:rPr lang="en-US" baseline="0" dirty="0"/>
              <a:t> opportunities by posting flyers about classes somewhere in the front of the school. These classes are also sent out through the district communication office.</a:t>
            </a:r>
          </a:p>
          <a:p>
            <a:endParaRPr lang="en-US" baseline="0" dirty="0"/>
          </a:p>
          <a:p>
            <a:r>
              <a:rPr lang="en-US" baseline="0" dirty="0"/>
              <a:t>The campus also has to make sure that all of our activities:</a:t>
            </a:r>
          </a:p>
          <a:p>
            <a:pPr marL="171450" indent="-171450">
              <a:buFont typeface="Arial" panose="020B0604020202020204" pitchFamily="34" charset="0"/>
              <a:buChar char="•"/>
            </a:pPr>
            <a:r>
              <a:rPr lang="en-US" baseline="0" dirty="0"/>
              <a:t>Are in a language that parents can understand</a:t>
            </a:r>
          </a:p>
          <a:p>
            <a:pPr marL="171450" indent="-171450">
              <a:buFont typeface="Arial" panose="020B0604020202020204" pitchFamily="34" charset="0"/>
              <a:buChar char="•"/>
            </a:pPr>
            <a:r>
              <a:rPr lang="en-US" baseline="0" dirty="0"/>
              <a:t>Are flexible in terms of time offered</a:t>
            </a:r>
          </a:p>
          <a:p>
            <a:pPr marL="171450" indent="-171450">
              <a:buFont typeface="Arial" panose="020B0604020202020204" pitchFamily="34" charset="0"/>
              <a:buChar char="•"/>
            </a:pPr>
            <a:r>
              <a:rPr lang="en-US" baseline="0" dirty="0"/>
              <a:t>Help parents understand our curriculum and assessments</a:t>
            </a:r>
          </a:p>
          <a:p>
            <a:pPr marL="171450" indent="-171450">
              <a:buFont typeface="Arial" panose="020B0604020202020204" pitchFamily="34" charset="0"/>
              <a:buChar char="•"/>
            </a:pPr>
            <a:r>
              <a:rPr lang="en-US" baseline="0" dirty="0"/>
              <a:t>Give parents ways to help their child at home</a:t>
            </a:r>
          </a:p>
          <a:p>
            <a:pPr marL="171450" indent="-171450">
              <a:buFont typeface="Arial" panose="020B0604020202020204" pitchFamily="34" charset="0"/>
              <a:buChar cha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One of the ways that the district has chosen to involve parents in their students’ education is by providing access to </a:t>
            </a:r>
            <a:r>
              <a:rPr lang="en-US" baseline="0" dirty="0" err="1"/>
              <a:t>ReadyRosie</a:t>
            </a:r>
            <a:r>
              <a:rPr lang="en-US" baseline="0" dirty="0"/>
              <a:t>. This program provides educational games and videos for families to watch and do together. If you have a student in Pre-K through 3</a:t>
            </a:r>
            <a:r>
              <a:rPr lang="en-US" baseline="30000" dirty="0"/>
              <a:t>rd</a:t>
            </a:r>
            <a:r>
              <a:rPr lang="en-US" baseline="0" dirty="0"/>
              <a:t> grade, you should receive an invitation to join </a:t>
            </a:r>
            <a:r>
              <a:rPr lang="en-US" baseline="0" dirty="0" err="1"/>
              <a:t>ReadyRosie</a:t>
            </a:r>
            <a:r>
              <a:rPr lang="en-US" baseline="0" dirty="0"/>
              <a:t> from your child’s teacher. If you have younger siblings at home, there are videos appropriate for them as well. You can access </a:t>
            </a:r>
            <a:r>
              <a:rPr lang="en-US" baseline="0" dirty="0" err="1"/>
              <a:t>ReadyRosie</a:t>
            </a:r>
            <a:r>
              <a:rPr lang="en-US" baseline="0"/>
              <a:t> online and on your mobile device.</a:t>
            </a:r>
            <a:endParaRPr lang="en-US"/>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28</a:t>
            </a:fld>
            <a:endParaRPr lang="en-US" dirty="0"/>
          </a:p>
        </p:txBody>
      </p:sp>
    </p:spTree>
    <p:extLst>
      <p:ext uri="{BB962C8B-B14F-4D97-AF65-F5344CB8AC3E}">
        <p14:creationId xmlns:p14="http://schemas.microsoft.com/office/powerpoint/2010/main" val="14164357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Franklin Gothic Book" pitchFamily="34" charset="0"/>
              </a:rPr>
              <a:t>Finally, every Title I campus is required to train staff on the value of parent involvement</a:t>
            </a:r>
            <a:r>
              <a:rPr lang="en-US" altLang="en-US" sz="1200" baseline="0" dirty="0">
                <a:latin typeface="Franklin Gothic Book" pitchFamily="34" charset="0"/>
              </a:rPr>
              <a:t> and the contributions parents make in their child’s education.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aseline="0" dirty="0">
              <a:latin typeface="Franklin Gothic Book" pitchFamily="34" charset="0"/>
            </a:endParaRPr>
          </a:p>
          <a:p>
            <a:pPr marL="0" marR="0" lvl="0" indent="0" algn="l" defTabSz="914400" rtl="0" eaLnBrk="1" fontAlgn="base" latinLnBrk="0" hangingPunct="1">
              <a:lnSpc>
                <a:spcPct val="90000"/>
              </a:lnSpc>
              <a:spcBef>
                <a:spcPts val="0"/>
              </a:spcBef>
              <a:spcAft>
                <a:spcPct val="0"/>
              </a:spcAft>
              <a:buClr>
                <a:srgbClr val="FF0000"/>
              </a:buClr>
              <a:buSzPct val="70000"/>
              <a:buFont typeface="Wingdings 2" pitchFamily="18" charset="2"/>
              <a:buNone/>
              <a:tabLst/>
              <a:defRPr/>
            </a:pPr>
            <a:endParaRPr lang="en-US" altLang="en-US" sz="1200" u="sng" dirty="0">
              <a:latin typeface="Franklin Gothic Book" pitchFamily="34" charset="0"/>
            </a:endParaRPr>
          </a:p>
          <a:p>
            <a:pPr marL="0" marR="0" lvl="0" indent="0" algn="l" defTabSz="914400" rtl="0" eaLnBrk="1" fontAlgn="base" latinLnBrk="0" hangingPunct="1">
              <a:lnSpc>
                <a:spcPct val="90000"/>
              </a:lnSpc>
              <a:spcBef>
                <a:spcPts val="0"/>
              </a:spcBef>
              <a:spcAft>
                <a:spcPct val="0"/>
              </a:spcAft>
              <a:buClr>
                <a:srgbClr val="FF0000"/>
              </a:buClr>
              <a:buSzPct val="70000"/>
              <a:buFont typeface="Wingdings 2" pitchFamily="18" charset="2"/>
              <a:buNone/>
              <a:tabLst/>
              <a:defRPr/>
            </a:pPr>
            <a:r>
              <a:rPr lang="en-US" altLang="en-US" sz="1200" u="sng" dirty="0">
                <a:latin typeface="Franklin Gothic Book" pitchFamily="34" charset="0"/>
              </a:rPr>
              <a:t>We know that:</a:t>
            </a:r>
            <a:r>
              <a:rPr lang="en-US" altLang="en-US" sz="1200" u="sng" baseline="0" dirty="0">
                <a:latin typeface="Franklin Gothic Book" pitchFamily="34" charset="0"/>
              </a:rPr>
              <a:t> </a:t>
            </a:r>
            <a:r>
              <a:rPr lang="en-US" altLang="en-US" sz="1200" u="sng" dirty="0">
                <a:latin typeface="Franklin Gothic Book" pitchFamily="34" charset="0"/>
              </a:rPr>
              <a:t>Increased parent involvement results in</a:t>
            </a:r>
            <a:r>
              <a:rPr lang="en-US" altLang="en-US" sz="1200" dirty="0">
                <a:latin typeface="Franklin Gothic Book" pitchFamily="34" charset="0"/>
              </a:rPr>
              <a:t>:</a:t>
            </a:r>
          </a:p>
          <a:p>
            <a:pPr marL="342900" lvl="0" indent="-342900" fontAlgn="base">
              <a:lnSpc>
                <a:spcPct val="90000"/>
              </a:lnSpc>
              <a:spcAft>
                <a:spcPct val="0"/>
              </a:spcAft>
              <a:buClr>
                <a:srgbClr val="FF0000"/>
              </a:buClr>
              <a:buSzPct val="70000"/>
              <a:buFont typeface="Wingdings 2" pitchFamily="18" charset="2"/>
              <a:buChar char="è"/>
            </a:pPr>
            <a:endParaRPr lang="en-US" altLang="en-US" sz="1200" dirty="0">
              <a:latin typeface="Franklin Gothic Book" pitchFamily="34" charset="0"/>
            </a:endParaRP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Improved student achievement</a:t>
            </a:r>
            <a:endParaRPr lang="en-US" altLang="en-US" sz="1200" u="sng" dirty="0">
              <a:latin typeface="Franklin Gothic Book" pitchFamily="34" charset="0"/>
            </a:endParaRP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Improved student behavior</a:t>
            </a: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Increased teacher effectiveness</a:t>
            </a: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An improvement in the child’s “interest in” and “attitude towards” school</a:t>
            </a: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An improvement in the parent’s “interest in” an “appreciation for” education, teachers and learning</a:t>
            </a:r>
          </a:p>
          <a:p>
            <a:pPr marL="342900" lvl="0" indent="-342900" fontAlgn="base">
              <a:lnSpc>
                <a:spcPct val="90000"/>
              </a:lnSpc>
              <a:spcAft>
                <a:spcPct val="0"/>
              </a:spcAft>
              <a:buClr>
                <a:srgbClr val="FF0000"/>
              </a:buClr>
              <a:buSzPct val="70000"/>
              <a:buFont typeface="Wingdings 2" pitchFamily="18" charset="2"/>
              <a:buChar char="è"/>
            </a:pPr>
            <a:endParaRPr lang="en-US" altLang="en-US" sz="1200" dirty="0">
              <a:latin typeface="Franklin Gothic Book" pitchFamily="34" charset="0"/>
            </a:endParaRPr>
          </a:p>
          <a:p>
            <a:pPr marL="0" marR="0" lvl="0" indent="0" algn="l" defTabSz="914400" rtl="0" eaLnBrk="1" fontAlgn="base" latinLnBrk="0" hangingPunct="1">
              <a:lnSpc>
                <a:spcPct val="90000"/>
              </a:lnSpc>
              <a:spcBef>
                <a:spcPts val="0"/>
              </a:spcBef>
              <a:spcAft>
                <a:spcPct val="0"/>
              </a:spcAft>
              <a:buClr>
                <a:srgbClr val="FF0000"/>
              </a:buClr>
              <a:buSzPct val="70000"/>
              <a:buFont typeface="Wingdings 2" pitchFamily="18" charset="2"/>
              <a:buNone/>
              <a:tabLst/>
              <a:defRPr/>
            </a:pPr>
            <a:r>
              <a:rPr lang="en-US" altLang="en-US" sz="1200" b="1" dirty="0">
                <a:latin typeface="Franklin Gothic Book" pitchFamily="34" charset="0"/>
              </a:rPr>
              <a:t>Parents are </a:t>
            </a:r>
            <a:r>
              <a:rPr lang="en-US" altLang="en-US" sz="1200" b="1" u="sng" dirty="0">
                <a:latin typeface="Franklin Gothic Book" pitchFamily="34" charset="0"/>
              </a:rPr>
              <a:t>partners</a:t>
            </a:r>
            <a:r>
              <a:rPr lang="en-US" altLang="en-US" sz="1200" b="1" dirty="0">
                <a:latin typeface="Franklin Gothic Book" pitchFamily="34" charset="0"/>
              </a:rPr>
              <a:t> with the school in educating the child; neither group can be successful without the other. </a:t>
            </a:r>
          </a:p>
          <a:p>
            <a:pPr marL="342900" lvl="0" indent="-342900" fontAlgn="base">
              <a:lnSpc>
                <a:spcPct val="90000"/>
              </a:lnSpc>
              <a:spcAft>
                <a:spcPct val="0"/>
              </a:spcAft>
              <a:buClr>
                <a:srgbClr val="FF0000"/>
              </a:buClr>
              <a:buSzPct val="70000"/>
              <a:buFont typeface="Wingdings 2" pitchFamily="18" charset="2"/>
              <a:buChar char="è"/>
            </a:pPr>
            <a:endParaRPr lang="en-US" altLang="en-US" sz="1200" dirty="0">
              <a:latin typeface="Franklin Gothic Book" pitchFamily="34" charset="0"/>
            </a:endParaRP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29</a:t>
            </a:fld>
            <a:endParaRPr lang="en-US" dirty="0"/>
          </a:p>
        </p:txBody>
      </p:sp>
    </p:spTree>
    <p:extLst>
      <p:ext uri="{BB962C8B-B14F-4D97-AF65-F5344CB8AC3E}">
        <p14:creationId xmlns:p14="http://schemas.microsoft.com/office/powerpoint/2010/main" val="1968036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Title I is to provide funds to “level</a:t>
            </a:r>
            <a:r>
              <a:rPr lang="en-US" baseline="0" dirty="0"/>
              <a:t> the playing field” for students who are at a disadvantage in terms of reaching high levels of achievement due to poverty. Specifically, this program is designed to ensure all children, in particular the lowest achieving children in the highest poverty schools, are given extra advantages to overcome hurdles that exist for them. </a:t>
            </a:r>
          </a:p>
          <a:p>
            <a:endParaRPr lang="en-US" baseline="0" dirty="0"/>
          </a:p>
          <a:p>
            <a:r>
              <a:rPr lang="en-US" sz="1200" kern="1200" dirty="0">
                <a:solidFill>
                  <a:schemeClr val="tx1"/>
                </a:solidFill>
                <a:effectLst/>
                <a:latin typeface="+mn-lt"/>
                <a:ea typeface="+mn-ea"/>
                <a:cs typeface="+mn-cs"/>
              </a:rPr>
              <a:t>Research indicates that students impacted by poverty are more likely to: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encounter instruction by less qualified teachers and educational assistants;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perform poorly on state assessments; and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lower levels of parental involvement in their education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Title I funding seeks to ensure high quality education for all students, support student achievement, and provide resources to increase parent and family engagement in schools.</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3</a:t>
            </a:fld>
            <a:endParaRPr lang="en-US" dirty="0"/>
          </a:p>
        </p:txBody>
      </p:sp>
    </p:spTree>
    <p:extLst>
      <p:ext uri="{BB962C8B-B14F-4D97-AF65-F5344CB8AC3E}">
        <p14:creationId xmlns:p14="http://schemas.microsoft.com/office/powerpoint/2010/main" val="9981578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support of EVERY STAFF MEMBER and EVERY PARENT on our</a:t>
            </a:r>
            <a:r>
              <a:rPr lang="en-US" baseline="0" dirty="0"/>
              <a:t> campus is vital and needed for the success of our students and Title I.</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30</a:t>
            </a:fld>
            <a:endParaRPr lang="en-US" dirty="0"/>
          </a:p>
        </p:txBody>
      </p:sp>
    </p:spTree>
    <p:extLst>
      <p:ext uri="{BB962C8B-B14F-4D97-AF65-F5344CB8AC3E}">
        <p14:creationId xmlns:p14="http://schemas.microsoft.com/office/powerpoint/2010/main" val="2901907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4</a:t>
            </a:fld>
            <a:endParaRPr lang="en-US" dirty="0"/>
          </a:p>
        </p:txBody>
      </p:sp>
    </p:spTree>
    <p:extLst>
      <p:ext uri="{BB962C8B-B14F-4D97-AF65-F5344CB8AC3E}">
        <p14:creationId xmlns:p14="http://schemas.microsoft.com/office/powerpoint/2010/main" val="257667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Birdville</a:t>
            </a:r>
            <a:r>
              <a:rPr lang="en-US" dirty="0"/>
              <a:t> campuses that have</a:t>
            </a:r>
            <a:r>
              <a:rPr lang="en-US" baseline="0" dirty="0"/>
              <a:t> 40% or more of their students on free or reduced lunch receive Title I funds.</a:t>
            </a:r>
            <a:endParaRPr lang="en-US" dirty="0"/>
          </a:p>
          <a:p>
            <a:endParaRPr lang="en-US" dirty="0"/>
          </a:p>
          <a:p>
            <a:r>
              <a:rPr lang="en-US" dirty="0"/>
              <a:t>This year 17</a:t>
            </a:r>
            <a:r>
              <a:rPr lang="en-US" baseline="0" dirty="0"/>
              <a:t> elementary</a:t>
            </a:r>
            <a:r>
              <a:rPr lang="en-US" dirty="0"/>
              <a:t> campuses meet the criteria</a:t>
            </a:r>
            <a:r>
              <a:rPr lang="en-US" baseline="0" dirty="0"/>
              <a:t> for participating in the Title I program.</a:t>
            </a:r>
          </a:p>
          <a:p>
            <a:endParaRPr lang="en-US" baseline="0" dirty="0"/>
          </a:p>
          <a:p>
            <a:r>
              <a:rPr lang="en-US" baseline="0" dirty="0"/>
              <a:t>Only 4 </a:t>
            </a:r>
            <a:r>
              <a:rPr lang="en-US" baseline="0" dirty="0" err="1"/>
              <a:t>Birdville</a:t>
            </a:r>
            <a:r>
              <a:rPr lang="en-US" baseline="0" dirty="0"/>
              <a:t> </a:t>
            </a:r>
            <a:r>
              <a:rPr lang="en-US" baseline="0" dirty="0" err="1"/>
              <a:t>elementaries</a:t>
            </a:r>
            <a:r>
              <a:rPr lang="en-US" baseline="0" dirty="0"/>
              <a:t> do not receive Title I funds.</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5</a:t>
            </a:fld>
            <a:endParaRPr lang="en-US" dirty="0"/>
          </a:p>
        </p:txBody>
      </p:sp>
    </p:spTree>
    <p:extLst>
      <p:ext uri="{BB962C8B-B14F-4D97-AF65-F5344CB8AC3E}">
        <p14:creationId xmlns:p14="http://schemas.microsoft.com/office/powerpoint/2010/main" val="787316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BISD also serves 5 out</a:t>
            </a:r>
            <a:r>
              <a:rPr lang="en-US" baseline="0" dirty="0"/>
              <a:t> of the 7 </a:t>
            </a:r>
            <a:r>
              <a:rPr lang="en-US" dirty="0"/>
              <a:t>middle school campuses with Title</a:t>
            </a:r>
            <a:r>
              <a:rPr lang="en-US" baseline="0" dirty="0"/>
              <a:t> I funds.</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6</a:t>
            </a:fld>
            <a:endParaRPr lang="en-US" dirty="0"/>
          </a:p>
        </p:txBody>
      </p:sp>
    </p:spTree>
    <p:extLst>
      <p:ext uri="{BB962C8B-B14F-4D97-AF65-F5344CB8AC3E}">
        <p14:creationId xmlns:p14="http://schemas.microsoft.com/office/powerpoint/2010/main" val="67127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7</a:t>
            </a:fld>
            <a:endParaRPr lang="en-US" dirty="0"/>
          </a:p>
        </p:txBody>
      </p:sp>
    </p:spTree>
    <p:extLst>
      <p:ext uri="{BB962C8B-B14F-4D97-AF65-F5344CB8AC3E}">
        <p14:creationId xmlns:p14="http://schemas.microsoft.com/office/powerpoint/2010/main" val="1941760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Remember, a Title I </a:t>
            </a:r>
            <a:r>
              <a:rPr lang="en-US" baseline="0" dirty="0" err="1"/>
              <a:t>schoolwide</a:t>
            </a:r>
            <a:r>
              <a:rPr lang="en-US" baseline="0" dirty="0"/>
              <a:t> program is designed to ensure </a:t>
            </a:r>
            <a:r>
              <a:rPr lang="en-US" sz="1400" b="1" baseline="0" dirty="0"/>
              <a:t>all</a:t>
            </a:r>
            <a:r>
              <a:rPr lang="en-US" baseline="0" dirty="0"/>
              <a:t> children, in particular the lowest achieving children in the highest poverty schools, are given </a:t>
            </a:r>
            <a:r>
              <a:rPr lang="en-US" b="1" baseline="0" dirty="0"/>
              <a:t>extra advantages </a:t>
            </a:r>
            <a:r>
              <a:rPr lang="en-US" baseline="0" dirty="0"/>
              <a:t>to overcome hurdles that exist for them. </a:t>
            </a:r>
          </a:p>
          <a:p>
            <a:endParaRPr lang="en-US" dirty="0"/>
          </a:p>
          <a:p>
            <a:r>
              <a:rPr lang="en-US" dirty="0"/>
              <a:t>For students, it means that Title I dollars can pay </a:t>
            </a:r>
            <a:r>
              <a:rPr lang="en-US" baseline="0" dirty="0"/>
              <a:t>for extra tutoring, extra staff to provide interventions, or extra materials and technology.</a:t>
            </a:r>
          </a:p>
          <a:p>
            <a:endParaRPr lang="en-US" baseline="0" dirty="0"/>
          </a:p>
          <a:p>
            <a:r>
              <a:rPr lang="en-US" baseline="0" dirty="0"/>
              <a:t>For parents, it means that Title I dollars can pay for parent education classes to help parents understand how to help their children in school, learn English or improve their computer skills. Title I parent liaisons can help interpret at meetings or  translate documents.</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8</a:t>
            </a:fld>
            <a:endParaRPr lang="en-US" dirty="0"/>
          </a:p>
        </p:txBody>
      </p:sp>
    </p:spTree>
    <p:extLst>
      <p:ext uri="{BB962C8B-B14F-4D97-AF65-F5344CB8AC3E}">
        <p14:creationId xmlns:p14="http://schemas.microsoft.com/office/powerpoint/2010/main" val="2362212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9</a:t>
            </a:fld>
            <a:endParaRPr lang="en-US" dirty="0"/>
          </a:p>
        </p:txBody>
      </p:sp>
    </p:spTree>
    <p:extLst>
      <p:ext uri="{BB962C8B-B14F-4D97-AF65-F5344CB8AC3E}">
        <p14:creationId xmlns:p14="http://schemas.microsoft.com/office/powerpoint/2010/main" val="4219780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8" name="Rectangle 7"/>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3"/>
            <a:ext cx="5917679" cy="2554983"/>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76937" y="1828799"/>
            <a:ext cx="990599" cy="228659"/>
          </a:xfrm>
        </p:spPr>
        <p:txBody>
          <a:bodyPr/>
          <a:lstStyle>
            <a:lvl1pPr algn="l">
              <a:defRPr b="0" i="0">
                <a:solidFill>
                  <a:schemeClr val="bg1"/>
                </a:solidFill>
              </a:defRPr>
            </a:lvl1pPr>
          </a:lstStyle>
          <a:p>
            <a:fld id="{61F18DED-5994-44AD-8C4F-2FB5BCA8410A}" type="datetimeFigureOut">
              <a:rPr lang="en-US" smtClean="0"/>
              <a:pPr/>
              <a:t>8/9/2022</a:t>
            </a:fld>
            <a:endParaRPr lang="en-US" dirty="0"/>
          </a:p>
        </p:txBody>
      </p:sp>
      <p:sp>
        <p:nvSpPr>
          <p:cNvPr id="5" name="Footer Placeholder 4"/>
          <p:cNvSpPr>
            <a:spLocks noGrp="1"/>
          </p:cNvSpPr>
          <p:nvPr>
            <p:ph type="ftr" sz="quarter" idx="11"/>
          </p:nvPr>
        </p:nvSpPr>
        <p:spPr bwMode="gray">
          <a:xfrm rot="5400000">
            <a:off x="6236210" y="3264407"/>
            <a:ext cx="3859795" cy="228659"/>
          </a:xfrm>
        </p:spPr>
        <p:txBody>
          <a:bodyPr/>
          <a:lstStyle>
            <a:lvl1pPr>
              <a:defRPr b="0" i="0">
                <a:solidFill>
                  <a:schemeClr val="bg1"/>
                </a:solidFill>
              </a:defRPr>
            </a:lvl1pPr>
          </a:lstStyle>
          <a:p>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108787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01791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nchor="ct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956919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12" name="TextBox 11"/>
          <p:cNvSpPr txBox="1"/>
          <p:nvPr/>
        </p:nvSpPr>
        <p:spPr bwMode="gray">
          <a:xfrm>
            <a:off x="7033422" y="2898648"/>
            <a:ext cx="660550"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bwMode="gray">
          <a:xfrm>
            <a:off x="651683" y="589767"/>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8" y="903421"/>
            <a:ext cx="6160385" cy="2895658"/>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18388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60799"/>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1697087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2305"/>
            <a:ext cx="6423592" cy="714660"/>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5"/>
            <a:ext cx="2313432"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2" y="3147165"/>
            <a:ext cx="2326749"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3821" y="3147164"/>
            <a:ext cx="231374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4167838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0" name="Text Placeholder 3"/>
          <p:cNvSpPr>
            <a:spLocks noGrp="1"/>
          </p:cNvSpPr>
          <p:nvPr>
            <p:ph type="body" sz="half" idx="21"/>
          </p:nvPr>
        </p:nvSpPr>
        <p:spPr>
          <a:xfrm>
            <a:off x="881461" y="4837558"/>
            <a:ext cx="2298410"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8" y="4837558"/>
            <a:ext cx="2330903"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1" y="4837558"/>
            <a:ext cx="229949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028978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1130133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077347" cy="457199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109534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27734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7738039" y="7605"/>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178133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8"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1787218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39" y="3253588"/>
            <a:ext cx="3636981" cy="276621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0" name="Slide Number Placeholder 5"/>
          <p:cNvSpPr>
            <a:spLocks noGrp="1"/>
          </p:cNvSpPr>
          <p:nvPr>
            <p:ph type="sldNum" sz="quarter" idx="12"/>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998443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1080439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4066652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89"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1182"/>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552723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51591" y="3086100"/>
            <a:ext cx="3001938" cy="24511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685434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25" name="Rectangle 24"/>
            <p:cNvSpPr/>
            <p:nvPr/>
          </p:nvSpPr>
          <p:spPr>
            <a:xfrm>
              <a:off x="0" y="0"/>
              <a:ext cx="9118832"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39638" y="6365499"/>
            <a:ext cx="990599" cy="228659"/>
          </a:xfrm>
          <a:prstGeom prst="rect">
            <a:avLst/>
          </a:prstGeom>
        </p:spPr>
        <p:txBody>
          <a:bodyPr vert="horz" lIns="91440" tIns="45720" rIns="91440" bIns="45720" rtlCol="0" anchor="b"/>
          <a:lstStyle>
            <a:lvl1pPr algn="r">
              <a:defRPr sz="900" b="1" i="0">
                <a:solidFill>
                  <a:schemeClr val="accent1"/>
                </a:solidFill>
                <a:latin typeface="+mn-lt"/>
              </a:defRPr>
            </a:lvl1pPr>
          </a:lstStyle>
          <a:p>
            <a:fld id="{61F18DED-5994-44AD-8C4F-2FB5BCA8410A}" type="datetimeFigureOut">
              <a:rPr lang="en-US" smtClean="0"/>
              <a:pPr/>
              <a:t>8/9/2022</a:t>
            </a:fld>
            <a:endParaRPr lang="en-US" dirty="0"/>
          </a:p>
        </p:txBody>
      </p:sp>
      <p:sp>
        <p:nvSpPr>
          <p:cNvPr id="5" name="Footer Placeholder 4"/>
          <p:cNvSpPr>
            <a:spLocks noGrp="1"/>
          </p:cNvSpPr>
          <p:nvPr>
            <p:ph type="ftr" sz="quarter" idx="3"/>
          </p:nvPr>
        </p:nvSpPr>
        <p:spPr>
          <a:xfrm>
            <a:off x="590843" y="6365498"/>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dirty="0"/>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p:ph type="sldNum" sz="quarter" idx="4"/>
          </p:nvPr>
        </p:nvSpPr>
        <p:spPr bwMode="auto">
          <a:xfrm>
            <a:off x="7678616" y="295730"/>
            <a:ext cx="791308" cy="767687"/>
          </a:xfrm>
          <a:prstGeom prst="rect">
            <a:avLst/>
          </a:prstGeom>
        </p:spPr>
        <p:txBody>
          <a:bodyPr vert="horz" lIns="91440" tIns="45720" rIns="91440" bIns="45720" rtlCol="0" anchor="b"/>
          <a:lstStyle>
            <a:lvl1pPr algn="ctr">
              <a:defRPr sz="2800" b="0" i="0">
                <a:solidFill>
                  <a:schemeClr val="bg1"/>
                </a:solidFill>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433082696"/>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 id="2147483877" r:id="rId16"/>
    <p:sldLayoutId id="2147483878" r:id="rId17"/>
  </p:sldLayoutIdLst>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81200"/>
            <a:ext cx="7851648" cy="990600"/>
          </a:xfrm>
        </p:spPr>
        <p:txBody>
          <a:bodyPr>
            <a:normAutofit fontScale="90000"/>
          </a:bodyPr>
          <a:lstStyle/>
          <a:p>
            <a:pPr algn="ctr"/>
            <a:r>
              <a:rPr lang="en-US" dirty="0">
                <a:solidFill>
                  <a:schemeClr val="tx1"/>
                </a:solidFill>
              </a:rPr>
              <a:t> </a:t>
            </a:r>
            <a:r>
              <a:rPr lang="en-US" b="1" dirty="0">
                <a:solidFill>
                  <a:schemeClr val="bg1"/>
                </a:solidFill>
                <a:latin typeface="+mn-lt"/>
              </a:rPr>
              <a:t>Welcome to the Title I</a:t>
            </a:r>
            <a:br>
              <a:rPr lang="en-US" b="1" dirty="0">
                <a:solidFill>
                  <a:schemeClr val="bg1"/>
                </a:solidFill>
                <a:latin typeface="+mn-lt"/>
              </a:rPr>
            </a:br>
            <a:r>
              <a:rPr lang="en-US" b="1" dirty="0">
                <a:solidFill>
                  <a:schemeClr val="bg1"/>
                </a:solidFill>
                <a:latin typeface="+mn-lt"/>
              </a:rPr>
              <a:t>Annual Meeting</a:t>
            </a:r>
            <a:br>
              <a:rPr lang="en-US" b="1" dirty="0">
                <a:solidFill>
                  <a:schemeClr val="bg1"/>
                </a:solidFill>
                <a:latin typeface="+mn-lt"/>
              </a:rPr>
            </a:br>
            <a:r>
              <a:rPr lang="en-US" b="1" dirty="0">
                <a:solidFill>
                  <a:schemeClr val="bg1"/>
                </a:solidFill>
                <a:latin typeface="+mn-lt"/>
              </a:rPr>
              <a:t>2022-2023</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3428999"/>
            <a:ext cx="2638761" cy="22945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25605"/>
            <a:ext cx="7061236" cy="711359"/>
          </a:xfrm>
        </p:spPr>
        <p:txBody>
          <a:bodyPr>
            <a:normAutofit fontScale="90000"/>
          </a:bodyPr>
          <a:lstStyle/>
          <a:p>
            <a:pPr algn="ctr"/>
            <a:r>
              <a:rPr lang="en-US" sz="5300" b="1" dirty="0">
                <a:solidFill>
                  <a:schemeClr val="bg1"/>
                </a:solidFill>
              </a:rPr>
              <a:t>Grace E. Hardeman ES </a:t>
            </a:r>
            <a:r>
              <a:rPr lang="en-US" sz="5400" b="1" dirty="0">
                <a:solidFill>
                  <a:schemeClr val="bg1"/>
                </a:solidFill>
              </a:rPr>
              <a:t>Allocation</a:t>
            </a:r>
          </a:p>
        </p:txBody>
      </p:sp>
      <p:graphicFrame>
        <p:nvGraphicFramePr>
          <p:cNvPr id="4" name="Table 3"/>
          <p:cNvGraphicFramePr>
            <a:graphicFrameLocks noGrp="1"/>
          </p:cNvGraphicFramePr>
          <p:nvPr>
            <p:extLst>
              <p:ext uri="{D42A27DB-BD31-4B8C-83A1-F6EECF244321}">
                <p14:modId xmlns:p14="http://schemas.microsoft.com/office/powerpoint/2010/main" val="890595254"/>
              </p:ext>
            </p:extLst>
          </p:nvPr>
        </p:nvGraphicFramePr>
        <p:xfrm>
          <a:off x="762000" y="2590800"/>
          <a:ext cx="7620000" cy="2288756"/>
        </p:xfrm>
        <a:graphic>
          <a:graphicData uri="http://schemas.openxmlformats.org/drawingml/2006/table">
            <a:tbl>
              <a:tblPr bandRow="1">
                <a:tableStyleId>{5C22544A-7EE6-4342-B048-85BDC9FD1C3A}</a:tableStyleId>
              </a:tblPr>
              <a:tblGrid>
                <a:gridCol w="5334000">
                  <a:extLst>
                    <a:ext uri="{9D8B030D-6E8A-4147-A177-3AD203B41FA5}">
                      <a16:colId xmlns:a16="http://schemas.microsoft.com/office/drawing/2014/main" val="4163028798"/>
                    </a:ext>
                  </a:extLst>
                </a:gridCol>
                <a:gridCol w="2286000">
                  <a:extLst>
                    <a:ext uri="{9D8B030D-6E8A-4147-A177-3AD203B41FA5}">
                      <a16:colId xmlns:a16="http://schemas.microsoft.com/office/drawing/2014/main" val="2058314004"/>
                    </a:ext>
                  </a:extLst>
                </a:gridCol>
              </a:tblGrid>
              <a:tr h="475196">
                <a:tc>
                  <a:txBody>
                    <a:bodyPr/>
                    <a:lstStyle/>
                    <a:p>
                      <a:r>
                        <a:rPr lang="en-US" sz="2400" b="1" dirty="0">
                          <a:solidFill>
                            <a:schemeClr val="tx1">
                              <a:lumMod val="75000"/>
                              <a:lumOff val="25000"/>
                            </a:schemeClr>
                          </a:solidFill>
                        </a:rPr>
                        <a:t># Enrolled in 2020-2021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rPr>
                        <a:t>612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9433174"/>
                  </a:ext>
                </a:extLst>
              </a:tr>
              <a:tr h="515404">
                <a:tc>
                  <a:txBody>
                    <a:bodyPr/>
                    <a:lstStyle/>
                    <a:p>
                      <a:r>
                        <a:rPr lang="en-US" sz="2400" b="1" dirty="0">
                          <a:solidFill>
                            <a:schemeClr val="tx1">
                              <a:lumMod val="75000"/>
                              <a:lumOff val="25000"/>
                            </a:schemeClr>
                          </a:solidFill>
                        </a:rPr>
                        <a:t># Eligible for Free/Reduced</a:t>
                      </a:r>
                      <a:r>
                        <a:rPr lang="en-US" sz="2400" b="1" baseline="0" dirty="0">
                          <a:solidFill>
                            <a:schemeClr val="tx1">
                              <a:lumMod val="75000"/>
                              <a:lumOff val="25000"/>
                            </a:schemeClr>
                          </a:solidFill>
                        </a:rPr>
                        <a:t> Lunch</a:t>
                      </a:r>
                      <a:endParaRPr lang="en-US" sz="2400" b="1"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rPr>
                        <a:t>363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811069"/>
                  </a:ext>
                </a:extLst>
              </a:tr>
              <a:tr h="820204">
                <a:tc>
                  <a:txBody>
                    <a:bodyPr/>
                    <a:lstStyle/>
                    <a:p>
                      <a:r>
                        <a:rPr lang="en-US" sz="2400" b="1" dirty="0">
                          <a:solidFill>
                            <a:schemeClr val="tx1">
                              <a:lumMod val="75000"/>
                              <a:lumOff val="25000"/>
                            </a:schemeClr>
                          </a:solidFill>
                        </a:rPr>
                        <a:t>% of</a:t>
                      </a:r>
                      <a:r>
                        <a:rPr lang="en-US" sz="2400" b="1" baseline="0" dirty="0">
                          <a:solidFill>
                            <a:schemeClr val="tx1">
                              <a:lumMod val="75000"/>
                              <a:lumOff val="25000"/>
                            </a:schemeClr>
                          </a:solidFill>
                        </a:rPr>
                        <a:t> Students Eligible for Free/Reduced Lunch</a:t>
                      </a:r>
                      <a:endParaRPr lang="en-US" sz="2400" b="1"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rPr>
                        <a:t>59.31%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100044"/>
                  </a:ext>
                </a:extLst>
              </a:tr>
              <a:tr h="475196">
                <a:tc>
                  <a:txBody>
                    <a:bodyPr/>
                    <a:lstStyle/>
                    <a:p>
                      <a:r>
                        <a:rPr lang="en-US" sz="2400" b="1" dirty="0">
                          <a:solidFill>
                            <a:schemeClr val="tx1">
                              <a:lumMod val="75000"/>
                              <a:lumOff val="25000"/>
                            </a:schemeClr>
                          </a:solidFill>
                        </a:rPr>
                        <a:t>Total Campus Allocation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rPr>
                        <a:t>$129,538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3828693"/>
                  </a:ext>
                </a:extLst>
              </a:tr>
            </a:tbl>
          </a:graphicData>
        </a:graphic>
      </p:graphicFrame>
      <p:pic>
        <p:nvPicPr>
          <p:cNvPr id="8" name="Picture 7" descr="Who will get the scholarships in the new, expensive world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799" y="4955756"/>
            <a:ext cx="2868395" cy="1902244"/>
          </a:xfrm>
          <a:prstGeom prst="rect">
            <a:avLst/>
          </a:prstGeom>
        </p:spPr>
      </p:pic>
    </p:spTree>
    <p:extLst>
      <p:ext uri="{BB962C8B-B14F-4D97-AF65-F5344CB8AC3E}">
        <p14:creationId xmlns:p14="http://schemas.microsoft.com/office/powerpoint/2010/main" val="1393773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100" y="2057400"/>
            <a:ext cx="8305800" cy="4953000"/>
          </a:xfrm>
        </p:spPr>
        <p:txBody>
          <a:bodyPr>
            <a:normAutofit fontScale="90000"/>
          </a:bodyPr>
          <a:lstStyle/>
          <a:p>
            <a:pPr algn="ctr"/>
            <a:r>
              <a:rPr lang="en-US" sz="8000" b="1" dirty="0">
                <a:solidFill>
                  <a:schemeClr val="tx1">
                    <a:lumMod val="75000"/>
                    <a:lumOff val="25000"/>
                  </a:schemeClr>
                </a:solidFill>
                <a:effectLst>
                  <a:outerShdw blurRad="38100" dist="38100" dir="2700000" algn="tl">
                    <a:srgbClr val="000000">
                      <a:alpha val="43137"/>
                    </a:srgbClr>
                  </a:outerShdw>
                </a:effectLst>
              </a:rPr>
              <a:t>How do we decide where to spend the Title I money?</a:t>
            </a:r>
          </a:p>
        </p:txBody>
      </p:sp>
    </p:spTree>
    <p:extLst>
      <p:ext uri="{BB962C8B-B14F-4D97-AF65-F5344CB8AC3E}">
        <p14:creationId xmlns:p14="http://schemas.microsoft.com/office/powerpoint/2010/main" val="3558448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#1</a:t>
            </a:r>
          </a:p>
        </p:txBody>
      </p:sp>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a:latin typeface="+mj-lt"/>
              </a:rPr>
              <a:t>Collaborate with parents and staff</a:t>
            </a:r>
          </a:p>
          <a:p>
            <a:pPr marL="0" indent="0">
              <a:buNone/>
            </a:pPr>
            <a:endParaRPr lang="en-US" dirty="0"/>
          </a:p>
        </p:txBody>
      </p:sp>
      <p:pic>
        <p:nvPicPr>
          <p:cNvPr id="4" name="Picture 3" descr="C:\Users\jemiller\AppData\Local\Microsoft\Windows\Temporary Internet Files\Content.IE5\2EUV06B5\MC900439824[1].png"/>
          <p:cNvPicPr>
            <a:picLocks noChangeAspect="1" noChangeArrowheads="1"/>
          </p:cNvPicPr>
          <p:nvPr/>
        </p:nvPicPr>
        <p:blipFill>
          <a:blip r:embed="rId3" cstate="print"/>
          <a:srcRect/>
          <a:stretch>
            <a:fillRect/>
          </a:stretch>
        </p:blipFill>
        <p:spPr bwMode="auto">
          <a:xfrm>
            <a:off x="6324600" y="4130040"/>
            <a:ext cx="1981200" cy="1981200"/>
          </a:xfrm>
          <a:prstGeom prst="rect">
            <a:avLst/>
          </a:prstGeom>
          <a:noFill/>
        </p:spPr>
      </p:pic>
    </p:spTree>
    <p:extLst>
      <p:ext uri="{BB962C8B-B14F-4D97-AF65-F5344CB8AC3E}">
        <p14:creationId xmlns:p14="http://schemas.microsoft.com/office/powerpoint/2010/main" val="2322875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#2</a:t>
            </a:r>
          </a:p>
        </p:txBody>
      </p:sp>
      <p:sp>
        <p:nvSpPr>
          <p:cNvPr id="3" name="Content Placeholder 2"/>
          <p:cNvSpPr>
            <a:spLocks noGrp="1"/>
          </p:cNvSpPr>
          <p:nvPr>
            <p:ph idx="1"/>
          </p:nvPr>
        </p:nvSpPr>
        <p:spPr>
          <a:xfrm>
            <a:off x="1429199" y="2489200"/>
            <a:ext cx="6343201" cy="3530600"/>
          </a:xfrm>
        </p:spPr>
        <p:txBody>
          <a:bodyPr>
            <a:normAutofit lnSpcReduction="10000"/>
          </a:bodyPr>
          <a:lstStyle/>
          <a:p>
            <a:pPr marL="0" indent="0" algn="ctr">
              <a:buNone/>
            </a:pPr>
            <a:r>
              <a:rPr lang="en-US" sz="6000" b="1" dirty="0">
                <a:latin typeface="+mj-lt"/>
              </a:rPr>
              <a:t>Conduct a comprehensive needs    </a:t>
            </a:r>
          </a:p>
          <a:p>
            <a:pPr marL="0" indent="0" algn="ctr">
              <a:buNone/>
            </a:pPr>
            <a:r>
              <a:rPr lang="en-US" sz="6000" b="1" dirty="0">
                <a:latin typeface="+mj-lt"/>
              </a:rPr>
              <a:t>assessment</a:t>
            </a:r>
          </a:p>
        </p:txBody>
      </p:sp>
      <p:pic>
        <p:nvPicPr>
          <p:cNvPr id="4" name="Picture 3" descr="C:\Users\jemiller\AppData\Local\Microsoft\Windows\Temporary Internet Files\Content.IE5\2EUV06B5\MC900439824[1].png"/>
          <p:cNvPicPr>
            <a:picLocks noChangeAspect="1" noChangeArrowheads="1"/>
          </p:cNvPicPr>
          <p:nvPr/>
        </p:nvPicPr>
        <p:blipFill>
          <a:blip r:embed="rId3" cstate="print"/>
          <a:srcRect/>
          <a:stretch>
            <a:fillRect/>
          </a:stretch>
        </p:blipFill>
        <p:spPr bwMode="auto">
          <a:xfrm>
            <a:off x="6629400" y="4130040"/>
            <a:ext cx="1981200" cy="1981200"/>
          </a:xfrm>
          <a:prstGeom prst="rect">
            <a:avLst/>
          </a:prstGeom>
          <a:noFill/>
        </p:spPr>
      </p:pic>
    </p:spTree>
    <p:extLst>
      <p:ext uri="{BB962C8B-B14F-4D97-AF65-F5344CB8AC3E}">
        <p14:creationId xmlns:p14="http://schemas.microsoft.com/office/powerpoint/2010/main" val="226860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#3</a:t>
            </a:r>
          </a:p>
        </p:txBody>
      </p:sp>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a:latin typeface="+mj-lt"/>
              </a:rPr>
              <a:t>Target student and parent needs</a:t>
            </a:r>
          </a:p>
        </p:txBody>
      </p:sp>
      <p:pic>
        <p:nvPicPr>
          <p:cNvPr id="4" name="Picture 3" descr="C:\Users\jemiller\AppData\Local\Microsoft\Windows\Temporary Internet Files\Content.IE5\2EUV06B5\MC900439824[1].png"/>
          <p:cNvPicPr>
            <a:picLocks noChangeAspect="1" noChangeArrowheads="1"/>
          </p:cNvPicPr>
          <p:nvPr/>
        </p:nvPicPr>
        <p:blipFill>
          <a:blip r:embed="rId3" cstate="print"/>
          <a:srcRect/>
          <a:stretch>
            <a:fillRect/>
          </a:stretch>
        </p:blipFill>
        <p:spPr bwMode="auto">
          <a:xfrm>
            <a:off x="6714067" y="4285262"/>
            <a:ext cx="1981200" cy="1981200"/>
          </a:xfrm>
          <a:prstGeom prst="rect">
            <a:avLst/>
          </a:prstGeom>
          <a:noFill/>
        </p:spPr>
      </p:pic>
    </p:spTree>
    <p:extLst>
      <p:ext uri="{BB962C8B-B14F-4D97-AF65-F5344CB8AC3E}">
        <p14:creationId xmlns:p14="http://schemas.microsoft.com/office/powerpoint/2010/main" val="3515258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25605"/>
            <a:ext cx="8077199" cy="711359"/>
          </a:xfrm>
        </p:spPr>
        <p:txBody>
          <a:bodyPr>
            <a:noAutofit/>
          </a:bodyPr>
          <a:lstStyle/>
          <a:p>
            <a:pPr algn="ctr"/>
            <a:r>
              <a:rPr lang="en-US" sz="5400" b="1" dirty="0">
                <a:solidFill>
                  <a:schemeClr val="bg1"/>
                </a:solidFill>
              </a:rPr>
              <a:t>  Grace E. Hardeman ES Targets</a:t>
            </a:r>
          </a:p>
        </p:txBody>
      </p:sp>
      <p:sp>
        <p:nvSpPr>
          <p:cNvPr id="3" name="Text Placeholder 2"/>
          <p:cNvSpPr>
            <a:spLocks noGrp="1"/>
          </p:cNvSpPr>
          <p:nvPr>
            <p:ph idx="1"/>
          </p:nvPr>
        </p:nvSpPr>
        <p:spPr>
          <a:xfrm>
            <a:off x="866441" y="2336800"/>
            <a:ext cx="6982159" cy="3530600"/>
          </a:xfrm>
        </p:spPr>
        <p:txBody>
          <a:bodyPr>
            <a:noAutofit/>
          </a:bodyPr>
          <a:lstStyle/>
          <a:p>
            <a:r>
              <a:rPr lang="en-US" sz="3200" b="1" dirty="0"/>
              <a:t>Staff to support quality instruction in ELAR</a:t>
            </a:r>
          </a:p>
          <a:p>
            <a:r>
              <a:rPr lang="en-US" sz="3200" b="1" dirty="0"/>
              <a:t>Staff to support quality instruction in Math</a:t>
            </a:r>
          </a:p>
          <a:p>
            <a:r>
              <a:rPr lang="en-US" sz="3200" b="1" dirty="0"/>
              <a:t>Supplemental tutoring</a:t>
            </a:r>
          </a:p>
          <a:p>
            <a:r>
              <a:rPr lang="en-US" sz="3200" b="1" dirty="0"/>
              <a:t>Parental engagement</a:t>
            </a:r>
          </a:p>
          <a:p>
            <a:pPr>
              <a:buFont typeface="Wingdings" pitchFamily="2" charset="2"/>
              <a:buChar char="Ø"/>
            </a:pPr>
            <a:endParaRPr lang="en-US" sz="2400" b="1" dirty="0"/>
          </a:p>
        </p:txBody>
      </p:sp>
      <p:pic>
        <p:nvPicPr>
          <p:cNvPr id="4" name="Picture 3" descr="The IPKat: Ownership and control of IP: report 3"/>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46936" y="4080329"/>
            <a:ext cx="2057400" cy="2057400"/>
          </a:xfrm>
          <a:prstGeom prst="rect">
            <a:avLst/>
          </a:prstGeom>
        </p:spPr>
      </p:pic>
    </p:spTree>
    <p:extLst>
      <p:ext uri="{BB962C8B-B14F-4D97-AF65-F5344CB8AC3E}">
        <p14:creationId xmlns:p14="http://schemas.microsoft.com/office/powerpoint/2010/main" val="2206954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0"/>
            <a:ext cx="8915400" cy="4343400"/>
          </a:xfrm>
        </p:spPr>
        <p:txBody>
          <a:bodyPr>
            <a:normAutofit fontScale="90000"/>
          </a:bodyPr>
          <a:lstStyle/>
          <a:p>
            <a:pPr algn="ctr"/>
            <a:r>
              <a:rPr lang="en-US" sz="8000" b="1" dirty="0">
                <a:solidFill>
                  <a:schemeClr val="tx1">
                    <a:lumMod val="75000"/>
                    <a:lumOff val="25000"/>
                  </a:schemeClr>
                </a:solidFill>
                <a:effectLst>
                  <a:outerShdw blurRad="38100" dist="38100" dir="2700000" algn="tl">
                    <a:srgbClr val="000000">
                      <a:alpha val="43137"/>
                    </a:srgbClr>
                  </a:outerShdw>
                </a:effectLst>
              </a:rPr>
              <a:t>Are there a lot of requirements for schools that get </a:t>
            </a:r>
            <a:br>
              <a:rPr lang="en-US" sz="8000" b="1" dirty="0">
                <a:solidFill>
                  <a:schemeClr val="tx1">
                    <a:lumMod val="75000"/>
                    <a:lumOff val="25000"/>
                  </a:schemeClr>
                </a:solidFill>
                <a:effectLst>
                  <a:outerShdw blurRad="38100" dist="38100" dir="2700000" algn="tl">
                    <a:srgbClr val="000000">
                      <a:alpha val="43137"/>
                    </a:srgbClr>
                  </a:outerShdw>
                </a:effectLst>
              </a:rPr>
            </a:br>
            <a:r>
              <a:rPr lang="en-US" sz="8000" b="1" dirty="0">
                <a:solidFill>
                  <a:schemeClr val="tx1">
                    <a:lumMod val="75000"/>
                    <a:lumOff val="25000"/>
                  </a:schemeClr>
                </a:solidFill>
                <a:effectLst>
                  <a:outerShdw blurRad="38100" dist="38100" dir="2700000" algn="tl">
                    <a:srgbClr val="000000">
                      <a:alpha val="43137"/>
                    </a:srgbClr>
                  </a:outerShdw>
                </a:effectLst>
              </a:rPr>
              <a:t>Title I money?</a:t>
            </a:r>
          </a:p>
        </p:txBody>
      </p:sp>
    </p:spTree>
    <p:extLst>
      <p:ext uri="{BB962C8B-B14F-4D97-AF65-F5344CB8AC3E}">
        <p14:creationId xmlns:p14="http://schemas.microsoft.com/office/powerpoint/2010/main" val="1739557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#1</a:t>
            </a:r>
          </a:p>
        </p:txBody>
      </p:sp>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a:latin typeface="+mj-lt"/>
              </a:rPr>
              <a:t>Provide parents “right to know” notice</a:t>
            </a:r>
          </a:p>
          <a:p>
            <a:pPr marL="0" indent="0">
              <a:buNone/>
            </a:pPr>
            <a:endParaRPr lang="en-US" dirty="0"/>
          </a:p>
        </p:txBody>
      </p:sp>
      <p:pic>
        <p:nvPicPr>
          <p:cNvPr id="4" name="Picture 3"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Tree>
    <p:extLst>
      <p:ext uri="{BB962C8B-B14F-4D97-AF65-F5344CB8AC3E}">
        <p14:creationId xmlns:p14="http://schemas.microsoft.com/office/powerpoint/2010/main" val="1374197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#2</a:t>
            </a:r>
          </a:p>
        </p:txBody>
      </p:sp>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a:latin typeface="+mj-lt"/>
              </a:rPr>
              <a:t>Hire state certified staff</a:t>
            </a:r>
          </a:p>
          <a:p>
            <a:pPr marL="0" indent="0">
              <a:buNone/>
            </a:pPr>
            <a:endParaRPr lang="en-US" dirty="0"/>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Tree>
    <p:extLst>
      <p:ext uri="{BB962C8B-B14F-4D97-AF65-F5344CB8AC3E}">
        <p14:creationId xmlns:p14="http://schemas.microsoft.com/office/powerpoint/2010/main" val="3293638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#3</a:t>
            </a:r>
          </a:p>
        </p:txBody>
      </p:sp>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a:latin typeface="+mj-lt"/>
              </a:rPr>
              <a:t>Maintain documentation</a:t>
            </a:r>
          </a:p>
          <a:p>
            <a:pPr marL="0" indent="0">
              <a:buNone/>
            </a:pPr>
            <a:endParaRPr lang="en-US" dirty="0"/>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Tree>
    <p:extLst>
      <p:ext uri="{BB962C8B-B14F-4D97-AF65-F5344CB8AC3E}">
        <p14:creationId xmlns:p14="http://schemas.microsoft.com/office/powerpoint/2010/main" val="537376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3564" y="609601"/>
            <a:ext cx="7137436" cy="1371600"/>
          </a:xfrm>
        </p:spPr>
        <p:txBody>
          <a:bodyPr>
            <a:noAutofit/>
          </a:bodyPr>
          <a:lstStyle/>
          <a:p>
            <a:pPr algn="ctr"/>
            <a:r>
              <a:rPr lang="en-US" sz="7200" b="1" dirty="0">
                <a:solidFill>
                  <a:schemeClr val="bg1"/>
                </a:solidFill>
                <a:effectLst>
                  <a:outerShdw blurRad="38100" dist="38100" dir="2700000" algn="tl">
                    <a:srgbClr val="000000">
                      <a:alpha val="43137"/>
                    </a:srgbClr>
                  </a:outerShdw>
                </a:effectLst>
              </a:rPr>
              <a:t>What is Title I ?</a:t>
            </a:r>
            <a:endParaRPr lang="en-US" sz="7200" b="1" dirty="0">
              <a:solidFill>
                <a:schemeClr val="tx1"/>
              </a:solidFill>
            </a:endParaRPr>
          </a:p>
        </p:txBody>
      </p:sp>
      <p:pic>
        <p:nvPicPr>
          <p:cNvPr id="7" name="Picture 6" descr="Taxes Archives - Redoubt New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4354666"/>
            <a:ext cx="3867150" cy="2173133"/>
          </a:xfrm>
          <a:prstGeom prst="rect">
            <a:avLst/>
          </a:prstGeom>
        </p:spPr>
      </p:pic>
      <p:sp>
        <p:nvSpPr>
          <p:cNvPr id="5" name="Content Placeholder 4"/>
          <p:cNvSpPr>
            <a:spLocks noGrp="1"/>
          </p:cNvSpPr>
          <p:nvPr>
            <p:ph idx="1"/>
          </p:nvPr>
        </p:nvSpPr>
        <p:spPr>
          <a:xfrm>
            <a:off x="866441" y="2489200"/>
            <a:ext cx="7667959" cy="3530600"/>
          </a:xfrm>
        </p:spPr>
        <p:txBody>
          <a:bodyPr>
            <a:normAutofit/>
          </a:bodyPr>
          <a:lstStyle/>
          <a:p>
            <a:r>
              <a:rPr lang="en-US" sz="4400" b="1" dirty="0"/>
              <a:t>It’s the largest program supporting elementary and secondary education.</a:t>
            </a:r>
            <a:endParaRPr lang="en-US" sz="4400" dirty="0"/>
          </a:p>
        </p:txBody>
      </p:sp>
    </p:spTree>
    <p:extLst>
      <p:ext uri="{BB962C8B-B14F-4D97-AF65-F5344CB8AC3E}">
        <p14:creationId xmlns:p14="http://schemas.microsoft.com/office/powerpoint/2010/main" val="3046023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#4</a:t>
            </a:r>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3" name="Content Placeholder 2"/>
          <p:cNvSpPr>
            <a:spLocks noGrp="1"/>
          </p:cNvSpPr>
          <p:nvPr>
            <p:ph idx="1"/>
          </p:nvPr>
        </p:nvSpPr>
        <p:spPr>
          <a:xfrm>
            <a:off x="761999" y="2286000"/>
            <a:ext cx="7620001" cy="3530600"/>
          </a:xfrm>
        </p:spPr>
        <p:txBody>
          <a:bodyPr>
            <a:normAutofit fontScale="92500"/>
          </a:bodyPr>
          <a:lstStyle/>
          <a:p>
            <a:pPr marL="0" indent="0" algn="ctr">
              <a:buNone/>
            </a:pPr>
            <a:r>
              <a:rPr lang="en-US" sz="6000" b="1" dirty="0">
                <a:latin typeface="+mj-lt"/>
              </a:rPr>
              <a:t>Detail in the campus improvement plan how Title I funds will be used</a:t>
            </a:r>
          </a:p>
          <a:p>
            <a:pPr marL="0" indent="0" algn="ctr">
              <a:buNone/>
            </a:pPr>
            <a:endParaRPr lang="en-US" dirty="0"/>
          </a:p>
        </p:txBody>
      </p:sp>
    </p:spTree>
    <p:extLst>
      <p:ext uri="{BB962C8B-B14F-4D97-AF65-F5344CB8AC3E}">
        <p14:creationId xmlns:p14="http://schemas.microsoft.com/office/powerpoint/2010/main" val="205564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#5</a:t>
            </a:r>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3" name="Content Placeholder 2"/>
          <p:cNvSpPr>
            <a:spLocks noGrp="1"/>
          </p:cNvSpPr>
          <p:nvPr>
            <p:ph idx="1"/>
          </p:nvPr>
        </p:nvSpPr>
        <p:spPr>
          <a:xfrm>
            <a:off x="1429199" y="2438400"/>
            <a:ext cx="6343201" cy="3530600"/>
          </a:xfrm>
        </p:spPr>
        <p:txBody>
          <a:bodyPr>
            <a:normAutofit lnSpcReduction="10000"/>
          </a:bodyPr>
          <a:lstStyle/>
          <a:p>
            <a:pPr marL="0" indent="0" algn="ctr">
              <a:buNone/>
            </a:pPr>
            <a:r>
              <a:rPr lang="en-US" sz="6000" b="1" dirty="0">
                <a:latin typeface="+mj-lt"/>
              </a:rPr>
              <a:t>Spend money in ways that meets the purpose of Title I</a:t>
            </a:r>
          </a:p>
          <a:p>
            <a:pPr marL="0" indent="0">
              <a:buNone/>
            </a:pPr>
            <a:endParaRPr lang="en-US" dirty="0"/>
          </a:p>
        </p:txBody>
      </p:sp>
    </p:spTree>
    <p:extLst>
      <p:ext uri="{BB962C8B-B14F-4D97-AF65-F5344CB8AC3E}">
        <p14:creationId xmlns:p14="http://schemas.microsoft.com/office/powerpoint/2010/main" val="850409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#6</a:t>
            </a:r>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3" name="Content Placeholder 2"/>
          <p:cNvSpPr>
            <a:spLocks noGrp="1"/>
          </p:cNvSpPr>
          <p:nvPr>
            <p:ph idx="1"/>
          </p:nvPr>
        </p:nvSpPr>
        <p:spPr>
          <a:xfrm>
            <a:off x="914400" y="2209800"/>
            <a:ext cx="7239000" cy="3530600"/>
          </a:xfrm>
        </p:spPr>
        <p:txBody>
          <a:bodyPr>
            <a:normAutofit lnSpcReduction="10000"/>
          </a:bodyPr>
          <a:lstStyle/>
          <a:p>
            <a:pPr marL="0" indent="0" algn="ctr">
              <a:buNone/>
            </a:pPr>
            <a:r>
              <a:rPr lang="en-US" sz="6000" b="1" dirty="0">
                <a:latin typeface="+mj-lt"/>
              </a:rPr>
              <a:t>Incorporate evidence-based instructional strategies</a:t>
            </a:r>
            <a:endParaRPr lang="en-US" dirty="0"/>
          </a:p>
        </p:txBody>
      </p:sp>
    </p:spTree>
    <p:extLst>
      <p:ext uri="{BB962C8B-B14F-4D97-AF65-F5344CB8AC3E}">
        <p14:creationId xmlns:p14="http://schemas.microsoft.com/office/powerpoint/2010/main" val="391180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#7</a:t>
            </a:r>
          </a:p>
        </p:txBody>
      </p:sp>
      <p:sp>
        <p:nvSpPr>
          <p:cNvPr id="3" name="Content Placeholder 2"/>
          <p:cNvSpPr>
            <a:spLocks noGrp="1"/>
          </p:cNvSpPr>
          <p:nvPr>
            <p:ph idx="1"/>
          </p:nvPr>
        </p:nvSpPr>
        <p:spPr>
          <a:xfrm>
            <a:off x="1429199" y="2438400"/>
            <a:ext cx="6343201" cy="3530600"/>
          </a:xfrm>
        </p:spPr>
        <p:txBody>
          <a:bodyPr>
            <a:normAutofit/>
          </a:bodyPr>
          <a:lstStyle/>
          <a:p>
            <a:pPr marL="0" indent="0" algn="ctr">
              <a:buNone/>
            </a:pPr>
            <a:r>
              <a:rPr lang="en-US" sz="6000" b="1" dirty="0">
                <a:latin typeface="+mj-lt"/>
              </a:rPr>
              <a:t>Supplement, not supplant, other efforts</a:t>
            </a:r>
          </a:p>
          <a:p>
            <a:pPr marL="0" indent="0">
              <a:buNone/>
            </a:pPr>
            <a:endParaRPr lang="en-US" dirty="0"/>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Tree>
    <p:extLst>
      <p:ext uri="{BB962C8B-B14F-4D97-AF65-F5344CB8AC3E}">
        <p14:creationId xmlns:p14="http://schemas.microsoft.com/office/powerpoint/2010/main" val="3468215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#8</a:t>
            </a:r>
          </a:p>
        </p:txBody>
      </p:sp>
      <p:sp>
        <p:nvSpPr>
          <p:cNvPr id="3" name="Content Placeholder 2"/>
          <p:cNvSpPr>
            <a:spLocks noGrp="1"/>
          </p:cNvSpPr>
          <p:nvPr>
            <p:ph idx="1"/>
          </p:nvPr>
        </p:nvSpPr>
        <p:spPr>
          <a:xfrm>
            <a:off x="990600" y="2336800"/>
            <a:ext cx="7162800" cy="3530600"/>
          </a:xfrm>
        </p:spPr>
        <p:txBody>
          <a:bodyPr>
            <a:normAutofit lnSpcReduction="10000"/>
          </a:bodyPr>
          <a:lstStyle/>
          <a:p>
            <a:pPr marL="0" indent="0" algn="ctr">
              <a:buNone/>
            </a:pPr>
            <a:r>
              <a:rPr lang="en-US" sz="6000" b="1" dirty="0">
                <a:latin typeface="+mj-lt"/>
              </a:rPr>
              <a:t>Implement parent and family engagement activities</a:t>
            </a:r>
          </a:p>
          <a:p>
            <a:pPr marL="0" indent="0">
              <a:buNone/>
            </a:pPr>
            <a:endParaRPr lang="en-US" dirty="0"/>
          </a:p>
        </p:txBody>
      </p:sp>
    </p:spTree>
    <p:extLst>
      <p:ext uri="{BB962C8B-B14F-4D97-AF65-F5344CB8AC3E}">
        <p14:creationId xmlns:p14="http://schemas.microsoft.com/office/powerpoint/2010/main" val="2196933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828800"/>
            <a:ext cx="8305800" cy="4267200"/>
          </a:xfrm>
        </p:spPr>
        <p:txBody>
          <a:bodyPr>
            <a:normAutofit fontScale="90000"/>
          </a:bodyPr>
          <a:lstStyle/>
          <a:p>
            <a:pPr algn="ctr"/>
            <a:r>
              <a:rPr lang="en-US" sz="8000" b="1" dirty="0">
                <a:solidFill>
                  <a:schemeClr val="tx1">
                    <a:lumMod val="75000"/>
                    <a:lumOff val="25000"/>
                  </a:schemeClr>
                </a:solidFill>
                <a:effectLst>
                  <a:outerShdw blurRad="38100" dist="38100" dir="2700000" algn="tl">
                    <a:srgbClr val="000000">
                      <a:alpha val="43137"/>
                    </a:srgbClr>
                  </a:outerShdw>
                </a:effectLst>
              </a:rPr>
              <a:t>Are there special requirements for involving families?</a:t>
            </a:r>
          </a:p>
        </p:txBody>
      </p:sp>
    </p:spTree>
    <p:extLst>
      <p:ext uri="{BB962C8B-B14F-4D97-AF65-F5344CB8AC3E}">
        <p14:creationId xmlns:p14="http://schemas.microsoft.com/office/powerpoint/2010/main" val="3222210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#1</a:t>
            </a:r>
          </a:p>
        </p:txBody>
      </p:sp>
      <p:pic>
        <p:nvPicPr>
          <p:cNvPr id="5" name="Picture 4" descr="Portable Antiquity Collecting and Heritage Issues: Work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752356"/>
            <a:ext cx="2880360" cy="1953244"/>
          </a:xfrm>
          <a:prstGeom prst="rect">
            <a:avLst/>
          </a:prstGeom>
        </p:spPr>
      </p:pic>
      <p:sp>
        <p:nvSpPr>
          <p:cNvPr id="3" name="Content Placeholder 2"/>
          <p:cNvSpPr>
            <a:spLocks noGrp="1"/>
          </p:cNvSpPr>
          <p:nvPr>
            <p:ph idx="1"/>
          </p:nvPr>
        </p:nvSpPr>
        <p:spPr>
          <a:xfrm>
            <a:off x="1429199" y="2489200"/>
            <a:ext cx="6343201" cy="3530600"/>
          </a:xfrm>
        </p:spPr>
        <p:txBody>
          <a:bodyPr>
            <a:normAutofit lnSpcReduction="10000"/>
          </a:bodyPr>
          <a:lstStyle/>
          <a:p>
            <a:pPr marL="0" indent="0" algn="ctr">
              <a:buNone/>
            </a:pPr>
            <a:r>
              <a:rPr lang="en-US" sz="6000" b="1" dirty="0">
                <a:latin typeface="+mj-lt"/>
              </a:rPr>
              <a:t>Parent </a:t>
            </a:r>
            <a:br>
              <a:rPr lang="en-US" sz="6000" b="1" dirty="0">
                <a:latin typeface="+mj-lt"/>
              </a:rPr>
            </a:br>
            <a:r>
              <a:rPr lang="en-US" sz="6000" b="1" dirty="0">
                <a:latin typeface="+mj-lt"/>
              </a:rPr>
              <a:t>&amp; Family Engagement Policy</a:t>
            </a:r>
          </a:p>
          <a:p>
            <a:pPr marL="0" indent="0">
              <a:buNone/>
            </a:pPr>
            <a:endParaRPr lang="en-US" dirty="0"/>
          </a:p>
        </p:txBody>
      </p:sp>
    </p:spTree>
    <p:extLst>
      <p:ext uri="{BB962C8B-B14F-4D97-AF65-F5344CB8AC3E}">
        <p14:creationId xmlns:p14="http://schemas.microsoft.com/office/powerpoint/2010/main" val="3426435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#2</a:t>
            </a:r>
          </a:p>
        </p:txBody>
      </p:sp>
      <p:sp>
        <p:nvSpPr>
          <p:cNvPr id="3" name="Content Placeholder 2"/>
          <p:cNvSpPr>
            <a:spLocks noGrp="1"/>
          </p:cNvSpPr>
          <p:nvPr>
            <p:ph idx="1"/>
          </p:nvPr>
        </p:nvSpPr>
        <p:spPr>
          <a:xfrm>
            <a:off x="1429199" y="2489200"/>
            <a:ext cx="6343201" cy="3530600"/>
          </a:xfrm>
        </p:spPr>
        <p:txBody>
          <a:bodyPr>
            <a:normAutofit/>
          </a:bodyPr>
          <a:lstStyle/>
          <a:p>
            <a:pPr marL="0" indent="0" algn="ctr">
              <a:buNone/>
            </a:pPr>
            <a:r>
              <a:rPr lang="en-US" sz="6000" b="1" dirty="0">
                <a:latin typeface="+mj-lt"/>
              </a:rPr>
              <a:t>School-Parent Compact</a:t>
            </a:r>
            <a:endParaRPr lang="en-US" b="1" dirty="0">
              <a:latin typeface="+mj-lt"/>
            </a:endParaRPr>
          </a:p>
        </p:txBody>
      </p:sp>
      <p:pic>
        <p:nvPicPr>
          <p:cNvPr id="5" name="Picture 4" descr="Portable Antiquity Collecting and Heritage Issues: Work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752356"/>
            <a:ext cx="2880360" cy="1953244"/>
          </a:xfrm>
          <a:prstGeom prst="rect">
            <a:avLst/>
          </a:prstGeom>
        </p:spPr>
      </p:pic>
    </p:spTree>
    <p:extLst>
      <p:ext uri="{BB962C8B-B14F-4D97-AF65-F5344CB8AC3E}">
        <p14:creationId xmlns:p14="http://schemas.microsoft.com/office/powerpoint/2010/main" val="2165472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#3</a:t>
            </a:r>
          </a:p>
        </p:txBody>
      </p:sp>
      <p:pic>
        <p:nvPicPr>
          <p:cNvPr id="5" name="Picture 4" descr="Portable Antiquity Collecting and Heritage Issues: Work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752356"/>
            <a:ext cx="2880360" cy="1953244"/>
          </a:xfrm>
          <a:prstGeom prst="rect">
            <a:avLst/>
          </a:prstGeom>
        </p:spPr>
      </p:pic>
      <p:sp>
        <p:nvSpPr>
          <p:cNvPr id="3" name="Content Placeholder 2"/>
          <p:cNvSpPr>
            <a:spLocks noGrp="1"/>
          </p:cNvSpPr>
          <p:nvPr>
            <p:ph idx="1"/>
          </p:nvPr>
        </p:nvSpPr>
        <p:spPr>
          <a:xfrm>
            <a:off x="1429199" y="2489200"/>
            <a:ext cx="6343201" cy="3530600"/>
          </a:xfrm>
        </p:spPr>
        <p:txBody>
          <a:bodyPr>
            <a:normAutofit/>
          </a:bodyPr>
          <a:lstStyle/>
          <a:p>
            <a:pPr marL="0" indent="0" algn="ctr">
              <a:buNone/>
            </a:pPr>
            <a:r>
              <a:rPr lang="en-US" sz="6000" b="1" dirty="0">
                <a:latin typeface="+mj-lt"/>
              </a:rPr>
              <a:t>Provide parent engagement activities</a:t>
            </a:r>
            <a:endParaRPr lang="en-US" b="1" dirty="0">
              <a:latin typeface="+mj-l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334" y="4495800"/>
            <a:ext cx="1998632" cy="2057722"/>
          </a:xfrm>
          <a:prstGeom prst="rect">
            <a:avLst/>
          </a:prstGeom>
        </p:spPr>
      </p:pic>
    </p:spTree>
    <p:extLst>
      <p:ext uri="{BB962C8B-B14F-4D97-AF65-F5344CB8AC3E}">
        <p14:creationId xmlns:p14="http://schemas.microsoft.com/office/powerpoint/2010/main" val="1279356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#4</a:t>
            </a:r>
          </a:p>
        </p:txBody>
      </p:sp>
      <p:pic>
        <p:nvPicPr>
          <p:cNvPr id="5" name="Picture 4" descr="Portable Antiquity Collecting and Heritage Issues: Work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752356"/>
            <a:ext cx="2880360" cy="1953244"/>
          </a:xfrm>
          <a:prstGeom prst="rect">
            <a:avLst/>
          </a:prstGeom>
        </p:spPr>
      </p:pic>
      <p:sp>
        <p:nvSpPr>
          <p:cNvPr id="3" name="Content Placeholder 2"/>
          <p:cNvSpPr>
            <a:spLocks noGrp="1"/>
          </p:cNvSpPr>
          <p:nvPr>
            <p:ph idx="1"/>
          </p:nvPr>
        </p:nvSpPr>
        <p:spPr>
          <a:xfrm>
            <a:off x="892922" y="2133600"/>
            <a:ext cx="7336678" cy="4582092"/>
          </a:xfrm>
        </p:spPr>
        <p:txBody>
          <a:bodyPr>
            <a:normAutofit/>
          </a:bodyPr>
          <a:lstStyle/>
          <a:p>
            <a:pPr marL="0" indent="0" algn="ctr">
              <a:buNone/>
            </a:pPr>
            <a:r>
              <a:rPr lang="en-US" sz="6000" b="1" dirty="0">
                <a:latin typeface="+mj-lt"/>
              </a:rPr>
              <a:t>Educate staff on</a:t>
            </a:r>
          </a:p>
          <a:p>
            <a:pPr algn="ctr"/>
            <a:r>
              <a:rPr lang="en-US" sz="4400" b="1" dirty="0">
                <a:latin typeface="+mj-lt"/>
              </a:rPr>
              <a:t>the value of parent involvement</a:t>
            </a:r>
          </a:p>
          <a:p>
            <a:pPr algn="ctr"/>
            <a:r>
              <a:rPr lang="en-US" sz="4400" b="1" dirty="0">
                <a:latin typeface="+mj-lt"/>
              </a:rPr>
              <a:t>contributions parents make</a:t>
            </a:r>
          </a:p>
        </p:txBody>
      </p:sp>
    </p:spTree>
    <p:extLst>
      <p:ext uri="{BB962C8B-B14F-4D97-AF65-F5344CB8AC3E}">
        <p14:creationId xmlns:p14="http://schemas.microsoft.com/office/powerpoint/2010/main" val="4077345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b="1" dirty="0">
                <a:solidFill>
                  <a:schemeClr val="bg1"/>
                </a:solidFill>
                <a:effectLst>
                  <a:outerShdw blurRad="38100" dist="38100" dir="2700000" algn="tl">
                    <a:srgbClr val="000000">
                      <a:alpha val="43137"/>
                    </a:srgbClr>
                  </a:outerShdw>
                </a:effectLst>
              </a:rPr>
              <a:t>Goals of Title I</a:t>
            </a:r>
          </a:p>
        </p:txBody>
      </p:sp>
      <p:pic>
        <p:nvPicPr>
          <p:cNvPr id="4" name="Picture 3" descr="Foundation for Student Success About Us"/>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438400" y="4663168"/>
            <a:ext cx="6477000" cy="2162175"/>
          </a:xfrm>
          <a:prstGeom prst="rect">
            <a:avLst/>
          </a:prstGeom>
        </p:spPr>
      </p:pic>
      <p:sp>
        <p:nvSpPr>
          <p:cNvPr id="3" name="Content Placeholder 2"/>
          <p:cNvSpPr>
            <a:spLocks noGrp="1"/>
          </p:cNvSpPr>
          <p:nvPr>
            <p:ph idx="1"/>
          </p:nvPr>
        </p:nvSpPr>
        <p:spPr>
          <a:xfrm>
            <a:off x="866441" y="2489200"/>
            <a:ext cx="8048959" cy="3987800"/>
          </a:xfrm>
        </p:spPr>
        <p:txBody>
          <a:bodyPr>
            <a:noAutofit/>
          </a:bodyPr>
          <a:lstStyle/>
          <a:p>
            <a:r>
              <a:rPr lang="en-US" sz="2800" b="1" dirty="0">
                <a:latin typeface="+mj-lt"/>
              </a:rPr>
              <a:t>Increase academic achievement</a:t>
            </a:r>
          </a:p>
          <a:p>
            <a:r>
              <a:rPr lang="en-US" sz="2800" b="1" dirty="0">
                <a:latin typeface="+mj-lt"/>
              </a:rPr>
              <a:t>Provide direct instructional support to students</a:t>
            </a:r>
          </a:p>
          <a:p>
            <a:r>
              <a:rPr lang="en-US" sz="2800" b="1" dirty="0">
                <a:latin typeface="+mj-lt"/>
              </a:rPr>
              <a:t>Provide professional development for teachers</a:t>
            </a:r>
          </a:p>
          <a:p>
            <a:r>
              <a:rPr lang="en-US" sz="2800" b="1" dirty="0">
                <a:latin typeface="+mj-lt"/>
              </a:rPr>
              <a:t>Promote parent education and involvement </a:t>
            </a:r>
          </a:p>
        </p:txBody>
      </p:sp>
    </p:spTree>
    <p:extLst>
      <p:ext uri="{BB962C8B-B14F-4D97-AF65-F5344CB8AC3E}">
        <p14:creationId xmlns:p14="http://schemas.microsoft.com/office/powerpoint/2010/main" val="1072856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a:solidFill>
                  <a:schemeClr val="bg1"/>
                </a:solidFill>
              </a:rPr>
              <a:t>Can You Help?</a:t>
            </a:r>
          </a:p>
        </p:txBody>
      </p:sp>
      <p:sp>
        <p:nvSpPr>
          <p:cNvPr id="3" name="Text Placeholder 2"/>
          <p:cNvSpPr>
            <a:spLocks noGrp="1"/>
          </p:cNvSpPr>
          <p:nvPr>
            <p:ph sz="half" idx="1"/>
          </p:nvPr>
        </p:nvSpPr>
        <p:spPr>
          <a:xfrm>
            <a:off x="866440" y="2489199"/>
            <a:ext cx="5610560" cy="3530604"/>
          </a:xfrm>
        </p:spPr>
        <p:txBody>
          <a:bodyPr>
            <a:noAutofit/>
          </a:bodyPr>
          <a:lstStyle/>
          <a:p>
            <a:r>
              <a:rPr lang="en-US" sz="2800" b="1" dirty="0">
                <a:latin typeface="+mj-lt"/>
              </a:rPr>
              <a:t>Get involved</a:t>
            </a:r>
          </a:p>
          <a:p>
            <a:r>
              <a:rPr lang="en-US" sz="2800" b="1" dirty="0">
                <a:latin typeface="+mj-lt"/>
              </a:rPr>
              <a:t>Spread the good news</a:t>
            </a:r>
          </a:p>
          <a:p>
            <a:r>
              <a:rPr lang="en-US" sz="2800" b="1" dirty="0">
                <a:latin typeface="+mj-lt"/>
              </a:rPr>
              <a:t>Stay focused on the targets</a:t>
            </a:r>
          </a:p>
          <a:p>
            <a:r>
              <a:rPr lang="en-US" sz="2800" b="1" dirty="0">
                <a:latin typeface="+mj-lt"/>
              </a:rPr>
              <a:t>Participate in planning and evaluation efforts</a:t>
            </a:r>
          </a:p>
          <a:p>
            <a:r>
              <a:rPr lang="en-US" sz="2800" b="1" dirty="0">
                <a:latin typeface="+mj-lt"/>
              </a:rPr>
              <a:t>Encourage families to complete free and reduced lunch forms</a:t>
            </a:r>
          </a:p>
        </p:txBody>
      </p:sp>
      <p:pic>
        <p:nvPicPr>
          <p:cNvPr id="9" name="Content Placeholder 8" descr="The Diary of a Hermit: Yes, sir! You are right."/>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444343" y="2895600"/>
            <a:ext cx="2438400" cy="18288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6000" b="1" dirty="0">
                <a:solidFill>
                  <a:schemeClr val="bg1"/>
                </a:solidFill>
              </a:rPr>
              <a:t>Any Questions?</a:t>
            </a:r>
          </a:p>
        </p:txBody>
      </p:sp>
      <p:sp>
        <p:nvSpPr>
          <p:cNvPr id="3" name="Content Placeholder 2"/>
          <p:cNvSpPr>
            <a:spLocks noGrp="1"/>
          </p:cNvSpPr>
          <p:nvPr>
            <p:ph idx="1"/>
          </p:nvPr>
        </p:nvSpPr>
        <p:spPr>
          <a:xfrm>
            <a:off x="1371600" y="4724400"/>
            <a:ext cx="6343201" cy="2133600"/>
          </a:xfrm>
        </p:spPr>
        <p:txBody>
          <a:bodyPr>
            <a:normAutofit/>
          </a:bodyPr>
          <a:lstStyle/>
          <a:p>
            <a:pPr marL="0" indent="0" algn="ctr">
              <a:buNone/>
            </a:pPr>
            <a:r>
              <a:rPr lang="en-US" sz="5600" b="1" dirty="0">
                <a:latin typeface="+mj-lt"/>
              </a:rPr>
              <a:t>Thank you for attending!</a:t>
            </a:r>
            <a:endParaRPr lang="en-US" sz="5600" dirty="0">
              <a:latin typeface="+mj-lt"/>
            </a:endParaRPr>
          </a:p>
        </p:txBody>
      </p:sp>
      <p:pic>
        <p:nvPicPr>
          <p:cNvPr id="4" name="Picture 3" descr="Enquesta propera temporada, la teva opinió importa - http ..."/>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981200" y="2167747"/>
            <a:ext cx="5181600" cy="2415921"/>
          </a:xfrm>
          <a:prstGeom prst="rect">
            <a:avLst/>
          </a:prstGeom>
        </p:spPr>
      </p:pic>
    </p:spTree>
    <p:extLst>
      <p:ext uri="{BB962C8B-B14F-4D97-AF65-F5344CB8AC3E}">
        <p14:creationId xmlns:p14="http://schemas.microsoft.com/office/powerpoint/2010/main" val="3548162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00200"/>
            <a:ext cx="8305800" cy="3886200"/>
          </a:xfrm>
        </p:spPr>
        <p:txBody>
          <a:bodyPr>
            <a:normAutofit fontScale="90000"/>
          </a:bodyPr>
          <a:lstStyle/>
          <a:p>
            <a:pPr algn="ctr"/>
            <a:br>
              <a:rPr lang="en-US" sz="8000" b="1" dirty="0">
                <a:solidFill>
                  <a:schemeClr val="tx1">
                    <a:lumMod val="75000"/>
                    <a:lumOff val="25000"/>
                  </a:schemeClr>
                </a:solidFill>
                <a:effectLst>
                  <a:outerShdw blurRad="38100" dist="38100" dir="2700000" algn="tl">
                    <a:srgbClr val="000000">
                      <a:alpha val="43137"/>
                    </a:srgbClr>
                  </a:outerShdw>
                </a:effectLst>
              </a:rPr>
            </a:br>
            <a:r>
              <a:rPr lang="en-US" sz="8000" b="1" dirty="0">
                <a:solidFill>
                  <a:schemeClr val="tx1">
                    <a:lumMod val="75000"/>
                    <a:lumOff val="25000"/>
                  </a:schemeClr>
                </a:solidFill>
                <a:effectLst>
                  <a:outerShdw blurRad="38100" dist="38100" dir="2700000" algn="tl">
                    <a:srgbClr val="000000">
                      <a:alpha val="43137"/>
                    </a:srgbClr>
                  </a:outerShdw>
                </a:effectLst>
              </a:rPr>
              <a:t>Which </a:t>
            </a:r>
            <a:r>
              <a:rPr lang="en-US" sz="8000" b="1" dirty="0" err="1">
                <a:solidFill>
                  <a:schemeClr val="tx1">
                    <a:lumMod val="75000"/>
                    <a:lumOff val="25000"/>
                  </a:schemeClr>
                </a:solidFill>
                <a:effectLst>
                  <a:outerShdw blurRad="38100" dist="38100" dir="2700000" algn="tl">
                    <a:srgbClr val="000000">
                      <a:alpha val="43137"/>
                    </a:srgbClr>
                  </a:outerShdw>
                </a:effectLst>
              </a:rPr>
              <a:t>Birdville</a:t>
            </a:r>
            <a:r>
              <a:rPr lang="en-US" sz="8000" b="1" dirty="0">
                <a:solidFill>
                  <a:schemeClr val="tx1">
                    <a:lumMod val="75000"/>
                    <a:lumOff val="25000"/>
                  </a:schemeClr>
                </a:solidFill>
                <a:effectLst>
                  <a:outerShdw blurRad="38100" dist="38100" dir="2700000" algn="tl">
                    <a:srgbClr val="000000">
                      <a:alpha val="43137"/>
                    </a:srgbClr>
                  </a:outerShdw>
                </a:effectLst>
              </a:rPr>
              <a:t> campuses are Title I?</a:t>
            </a:r>
          </a:p>
        </p:txBody>
      </p:sp>
    </p:spTree>
    <p:extLst>
      <p:ext uri="{BB962C8B-B14F-4D97-AF65-F5344CB8AC3E}">
        <p14:creationId xmlns:p14="http://schemas.microsoft.com/office/powerpoint/2010/main" val="2271978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6346078" cy="711359"/>
          </a:xfrm>
        </p:spPr>
        <p:txBody>
          <a:bodyPr>
            <a:noAutofit/>
          </a:bodyPr>
          <a:lstStyle/>
          <a:p>
            <a:pPr algn="ctr"/>
            <a:br>
              <a:rPr lang="en-US" sz="4400" b="1" dirty="0">
                <a:solidFill>
                  <a:schemeClr val="bg1"/>
                </a:solidFill>
                <a:effectLst>
                  <a:outerShdw blurRad="38100" dist="38100" dir="2700000" algn="tl">
                    <a:srgbClr val="000000">
                      <a:alpha val="43137"/>
                    </a:srgbClr>
                  </a:outerShdw>
                </a:effectLst>
              </a:rPr>
            </a:br>
            <a:r>
              <a:rPr lang="en-US" sz="4400" b="1" dirty="0" err="1">
                <a:solidFill>
                  <a:schemeClr val="bg1"/>
                </a:solidFill>
                <a:effectLst>
                  <a:outerShdw blurRad="38100" dist="38100" dir="2700000" algn="tl">
                    <a:srgbClr val="000000">
                      <a:alpha val="43137"/>
                    </a:srgbClr>
                  </a:outerShdw>
                </a:effectLst>
              </a:rPr>
              <a:t>Birdville</a:t>
            </a:r>
            <a:r>
              <a:rPr lang="en-US" sz="4400" b="1" dirty="0">
                <a:solidFill>
                  <a:schemeClr val="bg1"/>
                </a:solidFill>
                <a:effectLst>
                  <a:outerShdw blurRad="38100" dist="38100" dir="2700000" algn="tl">
                    <a:srgbClr val="000000">
                      <a:alpha val="43137"/>
                    </a:srgbClr>
                  </a:outerShdw>
                </a:effectLst>
              </a:rPr>
              <a:t> ISD Title I  </a:t>
            </a:r>
            <a:br>
              <a:rPr lang="en-US" sz="4400" b="1" dirty="0">
                <a:solidFill>
                  <a:schemeClr val="bg1"/>
                </a:solidFill>
                <a:effectLst>
                  <a:outerShdw blurRad="38100" dist="38100" dir="2700000" algn="tl">
                    <a:srgbClr val="000000">
                      <a:alpha val="43137"/>
                    </a:srgbClr>
                  </a:outerShdw>
                </a:effectLst>
              </a:rPr>
            </a:br>
            <a:r>
              <a:rPr lang="en-US" sz="4400" b="1" dirty="0">
                <a:solidFill>
                  <a:schemeClr val="bg1"/>
                </a:solidFill>
                <a:effectLst>
                  <a:outerShdw blurRad="38100" dist="38100" dir="2700000" algn="tl">
                    <a:srgbClr val="000000">
                      <a:alpha val="43137"/>
                    </a:srgbClr>
                  </a:outerShdw>
                </a:effectLst>
              </a:rPr>
              <a:t>Elementary Campuses  </a:t>
            </a:r>
          </a:p>
        </p:txBody>
      </p:sp>
      <p:sp>
        <p:nvSpPr>
          <p:cNvPr id="3" name="Content Placeholder 2"/>
          <p:cNvSpPr>
            <a:spLocks noGrp="1"/>
          </p:cNvSpPr>
          <p:nvPr>
            <p:ph sz="half" idx="1"/>
          </p:nvPr>
        </p:nvSpPr>
        <p:spPr>
          <a:xfrm>
            <a:off x="866440" y="2260596"/>
            <a:ext cx="3636980" cy="3530604"/>
          </a:xfrm>
        </p:spPr>
        <p:txBody>
          <a:bodyPr>
            <a:noAutofit/>
          </a:bodyPr>
          <a:lstStyle/>
          <a:p>
            <a:r>
              <a:rPr lang="en-US" sz="2200" b="1" dirty="0" err="1">
                <a:latin typeface="+mj-lt"/>
              </a:rPr>
              <a:t>Birdville</a:t>
            </a:r>
            <a:r>
              <a:rPr lang="en-US" sz="2200" b="1" dirty="0">
                <a:latin typeface="+mj-lt"/>
              </a:rPr>
              <a:t> </a:t>
            </a:r>
          </a:p>
          <a:p>
            <a:r>
              <a:rPr lang="en-US" sz="2200" b="1" dirty="0">
                <a:latin typeface="+mj-lt"/>
              </a:rPr>
              <a:t>W.T. Francisco </a:t>
            </a:r>
          </a:p>
          <a:p>
            <a:r>
              <a:rPr lang="en-US" sz="2200" b="1" dirty="0" err="1">
                <a:latin typeface="+mj-lt"/>
              </a:rPr>
              <a:t>Alliene</a:t>
            </a:r>
            <a:r>
              <a:rPr lang="en-US" sz="2200" b="1" dirty="0">
                <a:latin typeface="+mj-lt"/>
              </a:rPr>
              <a:t> </a:t>
            </a:r>
            <a:r>
              <a:rPr lang="en-US" sz="2200" b="1" dirty="0" err="1">
                <a:latin typeface="+mj-lt"/>
              </a:rPr>
              <a:t>Mullendore</a:t>
            </a:r>
            <a:r>
              <a:rPr lang="en-US" sz="2200" b="1" dirty="0">
                <a:latin typeface="+mj-lt"/>
              </a:rPr>
              <a:t> </a:t>
            </a:r>
          </a:p>
          <a:p>
            <a:r>
              <a:rPr lang="en-US" sz="2200" b="1" dirty="0">
                <a:latin typeface="+mj-lt"/>
              </a:rPr>
              <a:t>Grace E. Hardeman </a:t>
            </a:r>
          </a:p>
          <a:p>
            <a:r>
              <a:rPr lang="en-US" sz="2200" b="1" dirty="0">
                <a:latin typeface="+mj-lt"/>
              </a:rPr>
              <a:t>Holiday Heights </a:t>
            </a:r>
          </a:p>
          <a:p>
            <a:r>
              <a:rPr lang="en-US" sz="2200" b="1" dirty="0">
                <a:latin typeface="+mj-lt"/>
              </a:rPr>
              <a:t>John D. Spicer </a:t>
            </a:r>
          </a:p>
          <a:p>
            <a:r>
              <a:rPr lang="en-US" sz="2200" b="1" dirty="0">
                <a:latin typeface="+mj-lt"/>
              </a:rPr>
              <a:t>West </a:t>
            </a:r>
            <a:r>
              <a:rPr lang="en-US" sz="2200" b="1" dirty="0" err="1">
                <a:latin typeface="+mj-lt"/>
              </a:rPr>
              <a:t>Birdville</a:t>
            </a:r>
            <a:r>
              <a:rPr lang="en-US" sz="2200" b="1" dirty="0">
                <a:latin typeface="+mj-lt"/>
              </a:rPr>
              <a:t> </a:t>
            </a:r>
          </a:p>
          <a:p>
            <a:r>
              <a:rPr lang="en-US" sz="2200" b="1" dirty="0">
                <a:latin typeface="+mj-lt"/>
              </a:rPr>
              <a:t>Cheney Hills</a:t>
            </a:r>
          </a:p>
        </p:txBody>
      </p:sp>
      <p:sp>
        <p:nvSpPr>
          <p:cNvPr id="4" name="Content Placeholder 3"/>
          <p:cNvSpPr>
            <a:spLocks noGrp="1"/>
          </p:cNvSpPr>
          <p:nvPr>
            <p:ph sz="half" idx="2"/>
          </p:nvPr>
        </p:nvSpPr>
        <p:spPr>
          <a:xfrm>
            <a:off x="4640580" y="2260596"/>
            <a:ext cx="4046220" cy="3530601"/>
          </a:xfrm>
        </p:spPr>
        <p:txBody>
          <a:bodyPr>
            <a:noAutofit/>
          </a:bodyPr>
          <a:lstStyle/>
          <a:p>
            <a:r>
              <a:rPr lang="en-US" sz="2200" b="1" dirty="0">
                <a:latin typeface="+mj-lt"/>
              </a:rPr>
              <a:t>David E. Smith</a:t>
            </a:r>
          </a:p>
          <a:p>
            <a:r>
              <a:rPr lang="en-US" sz="2200" b="1" dirty="0">
                <a:latin typeface="+mj-lt"/>
              </a:rPr>
              <a:t>Jack C. </a:t>
            </a:r>
            <a:r>
              <a:rPr lang="en-US" sz="2200" b="1" dirty="0" err="1">
                <a:latin typeface="+mj-lt"/>
              </a:rPr>
              <a:t>Binion</a:t>
            </a:r>
            <a:r>
              <a:rPr lang="en-US" sz="2200" b="1" dirty="0">
                <a:latin typeface="+mj-lt"/>
              </a:rPr>
              <a:t> </a:t>
            </a:r>
          </a:p>
          <a:p>
            <a:r>
              <a:rPr lang="en-US" sz="2200" b="1" dirty="0">
                <a:latin typeface="+mj-lt"/>
              </a:rPr>
              <a:t>Watauga </a:t>
            </a:r>
          </a:p>
          <a:p>
            <a:r>
              <a:rPr lang="en-US" sz="2200" b="1" dirty="0">
                <a:latin typeface="+mj-lt"/>
              </a:rPr>
              <a:t>O.H. Stowe </a:t>
            </a:r>
          </a:p>
          <a:p>
            <a:r>
              <a:rPr lang="en-US" sz="2200" b="1" dirty="0">
                <a:latin typeface="+mj-lt"/>
              </a:rPr>
              <a:t>Foster Village </a:t>
            </a:r>
          </a:p>
          <a:p>
            <a:r>
              <a:rPr lang="en-US" sz="2200" b="1" dirty="0">
                <a:latin typeface="+mj-lt"/>
              </a:rPr>
              <a:t>Academy at C.F. Thomas</a:t>
            </a:r>
          </a:p>
          <a:p>
            <a:r>
              <a:rPr lang="en-US" sz="2200" b="1" dirty="0">
                <a:latin typeface="+mj-lt"/>
              </a:rPr>
              <a:t>Snow Heights </a:t>
            </a:r>
          </a:p>
          <a:p>
            <a:r>
              <a:rPr lang="en-US" sz="2200" b="1" dirty="0">
                <a:latin typeface="+mj-lt"/>
              </a:rPr>
              <a:t>Smithfield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564" y="507841"/>
            <a:ext cx="7289836" cy="711359"/>
          </a:xfrm>
        </p:spPr>
        <p:txBody>
          <a:bodyPr>
            <a:noAutofit/>
          </a:bodyPr>
          <a:lstStyle/>
          <a:p>
            <a:pPr algn="ctr"/>
            <a:br>
              <a:rPr lang="en-US" sz="4500" b="1" dirty="0">
                <a:solidFill>
                  <a:schemeClr val="bg1"/>
                </a:solidFill>
                <a:effectLst>
                  <a:outerShdw blurRad="38100" dist="38100" dir="2700000" algn="tl">
                    <a:srgbClr val="000000">
                      <a:alpha val="43137"/>
                    </a:srgbClr>
                  </a:outerShdw>
                </a:effectLst>
              </a:rPr>
            </a:br>
            <a:r>
              <a:rPr lang="en-US" sz="4500" b="1" dirty="0" err="1">
                <a:solidFill>
                  <a:schemeClr val="bg1"/>
                </a:solidFill>
                <a:effectLst>
                  <a:outerShdw blurRad="38100" dist="38100" dir="2700000" algn="tl">
                    <a:srgbClr val="000000">
                      <a:alpha val="43137"/>
                    </a:srgbClr>
                  </a:outerShdw>
                </a:effectLst>
              </a:rPr>
              <a:t>Birdville</a:t>
            </a:r>
            <a:r>
              <a:rPr lang="en-US" sz="4500" b="1" dirty="0">
                <a:solidFill>
                  <a:schemeClr val="bg1"/>
                </a:solidFill>
                <a:effectLst>
                  <a:outerShdw blurRad="38100" dist="38100" dir="2700000" algn="tl">
                    <a:srgbClr val="000000">
                      <a:alpha val="43137"/>
                    </a:srgbClr>
                  </a:outerShdw>
                </a:effectLst>
              </a:rPr>
              <a:t> ISD Title I </a:t>
            </a:r>
            <a:br>
              <a:rPr lang="en-US" sz="4500" b="1" dirty="0">
                <a:solidFill>
                  <a:schemeClr val="bg1"/>
                </a:solidFill>
                <a:effectLst>
                  <a:outerShdw blurRad="38100" dist="38100" dir="2700000" algn="tl">
                    <a:srgbClr val="000000">
                      <a:alpha val="43137"/>
                    </a:srgbClr>
                  </a:outerShdw>
                </a:effectLst>
              </a:rPr>
            </a:br>
            <a:r>
              <a:rPr lang="en-US" sz="4500" b="1" dirty="0">
                <a:solidFill>
                  <a:schemeClr val="bg1"/>
                </a:solidFill>
                <a:effectLst>
                  <a:outerShdw blurRad="38100" dist="38100" dir="2700000" algn="tl">
                    <a:srgbClr val="000000">
                      <a:alpha val="43137"/>
                    </a:srgbClr>
                  </a:outerShdw>
                </a:effectLst>
              </a:rPr>
              <a:t>Middle School Campuses </a:t>
            </a:r>
          </a:p>
        </p:txBody>
      </p:sp>
      <p:sp>
        <p:nvSpPr>
          <p:cNvPr id="5" name="Content Placeholder 4"/>
          <p:cNvSpPr>
            <a:spLocks noGrp="1"/>
          </p:cNvSpPr>
          <p:nvPr>
            <p:ph idx="1"/>
          </p:nvPr>
        </p:nvSpPr>
        <p:spPr/>
        <p:txBody>
          <a:bodyPr>
            <a:normAutofit/>
          </a:bodyPr>
          <a:lstStyle/>
          <a:p>
            <a:r>
              <a:rPr lang="en-US" sz="3200" b="1" dirty="0">
                <a:latin typeface="+mj-lt"/>
              </a:rPr>
              <a:t>Haltom </a:t>
            </a:r>
          </a:p>
          <a:p>
            <a:r>
              <a:rPr lang="en-US" sz="3200" b="1" dirty="0">
                <a:latin typeface="+mj-lt"/>
              </a:rPr>
              <a:t>North Richland</a:t>
            </a:r>
          </a:p>
          <a:p>
            <a:r>
              <a:rPr lang="en-US" sz="3200" b="1" dirty="0">
                <a:latin typeface="+mj-lt"/>
              </a:rPr>
              <a:t>Richland </a:t>
            </a:r>
          </a:p>
          <a:p>
            <a:r>
              <a:rPr lang="en-US" sz="3200" b="1" dirty="0">
                <a:latin typeface="+mj-lt"/>
              </a:rPr>
              <a:t>North Oaks</a:t>
            </a:r>
          </a:p>
          <a:p>
            <a:r>
              <a:rPr lang="en-US" sz="3200" b="1" dirty="0">
                <a:latin typeface="+mj-lt"/>
              </a:rPr>
              <a:t>Watauga</a:t>
            </a:r>
          </a:p>
        </p:txBody>
      </p:sp>
      <p:pic>
        <p:nvPicPr>
          <p:cNvPr id="6" name="Picture 5" descr="Cool Cat Teacher Blog: The Captivating Teacher Manifest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667000"/>
            <a:ext cx="4114800" cy="2743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00200"/>
            <a:ext cx="8305800" cy="4724400"/>
          </a:xfrm>
        </p:spPr>
        <p:txBody>
          <a:bodyPr>
            <a:normAutofit/>
          </a:bodyPr>
          <a:lstStyle/>
          <a:p>
            <a:pPr algn="ctr"/>
            <a:r>
              <a:rPr lang="en-US" sz="8000" b="1" dirty="0">
                <a:solidFill>
                  <a:schemeClr val="tx1">
                    <a:lumMod val="75000"/>
                    <a:lumOff val="25000"/>
                  </a:schemeClr>
                </a:solidFill>
                <a:effectLst>
                  <a:outerShdw blurRad="38100" dist="38100" dir="2700000" algn="tl">
                    <a:srgbClr val="000000">
                      <a:alpha val="43137"/>
                    </a:srgbClr>
                  </a:outerShdw>
                </a:effectLst>
              </a:rPr>
              <a:t>How does being </a:t>
            </a:r>
            <a:br>
              <a:rPr lang="en-US" sz="8000" b="1" dirty="0">
                <a:solidFill>
                  <a:schemeClr val="tx1">
                    <a:lumMod val="75000"/>
                    <a:lumOff val="25000"/>
                  </a:schemeClr>
                </a:solidFill>
                <a:effectLst>
                  <a:outerShdw blurRad="38100" dist="38100" dir="2700000" algn="tl">
                    <a:srgbClr val="000000">
                      <a:alpha val="43137"/>
                    </a:srgbClr>
                  </a:outerShdw>
                </a:effectLst>
              </a:rPr>
            </a:br>
            <a:r>
              <a:rPr lang="en-US" sz="8000" b="1" dirty="0">
                <a:solidFill>
                  <a:schemeClr val="tx1">
                    <a:lumMod val="75000"/>
                    <a:lumOff val="25000"/>
                  </a:schemeClr>
                </a:solidFill>
                <a:effectLst>
                  <a:outerShdw blurRad="38100" dist="38100" dir="2700000" algn="tl">
                    <a:srgbClr val="000000">
                      <a:alpha val="43137"/>
                    </a:srgbClr>
                  </a:outerShdw>
                </a:effectLst>
              </a:rPr>
              <a:t>a Title I campus help us?</a:t>
            </a:r>
          </a:p>
        </p:txBody>
      </p:sp>
    </p:spTree>
    <p:extLst>
      <p:ext uri="{BB962C8B-B14F-4D97-AF65-F5344CB8AC3E}">
        <p14:creationId xmlns:p14="http://schemas.microsoft.com/office/powerpoint/2010/main" val="2333548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905000"/>
            <a:ext cx="8229600" cy="3810000"/>
          </a:xfrm>
        </p:spPr>
        <p:txBody>
          <a:bodyPr>
            <a:normAutofit fontScale="90000"/>
          </a:bodyPr>
          <a:lstStyle/>
          <a:p>
            <a:pPr algn="ctr"/>
            <a:br>
              <a:rPr lang="en-US" sz="6600" b="1" dirty="0">
                <a:solidFill>
                  <a:schemeClr val="tx1">
                    <a:lumMod val="75000"/>
                    <a:lumOff val="25000"/>
                  </a:schemeClr>
                </a:solidFill>
              </a:rPr>
            </a:br>
            <a:r>
              <a:rPr lang="en-US" sz="6600" b="1" dirty="0">
                <a:solidFill>
                  <a:schemeClr val="tx1">
                    <a:lumMod val="75000"/>
                    <a:lumOff val="25000"/>
                  </a:schemeClr>
                </a:solidFill>
              </a:rPr>
              <a:t>It gives us money to provide extra opportunities for students and parents.</a:t>
            </a:r>
          </a:p>
        </p:txBody>
      </p:sp>
    </p:spTree>
    <p:extLst>
      <p:ext uri="{BB962C8B-B14F-4D97-AF65-F5344CB8AC3E}">
        <p14:creationId xmlns:p14="http://schemas.microsoft.com/office/powerpoint/2010/main" val="3750186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752600"/>
            <a:ext cx="8305800" cy="5105400"/>
          </a:xfrm>
        </p:spPr>
        <p:txBody>
          <a:bodyPr>
            <a:noAutofit/>
          </a:bodyPr>
          <a:lstStyle/>
          <a:p>
            <a:pPr algn="ctr"/>
            <a:r>
              <a:rPr lang="en-US" sz="6000" b="1" dirty="0">
                <a:solidFill>
                  <a:schemeClr val="tx1">
                    <a:lumMod val="75000"/>
                    <a:lumOff val="25000"/>
                  </a:schemeClr>
                </a:solidFill>
                <a:effectLst>
                  <a:outerShdw blurRad="38100" dist="38100" dir="2700000" algn="tl">
                    <a:srgbClr val="000000">
                      <a:alpha val="43137"/>
                    </a:srgbClr>
                  </a:outerShdw>
                </a:effectLst>
              </a:rPr>
              <a:t>How does the district know how much</a:t>
            </a:r>
            <a:br>
              <a:rPr lang="en-US" sz="6000" b="1" dirty="0">
                <a:solidFill>
                  <a:schemeClr val="tx1">
                    <a:lumMod val="75000"/>
                    <a:lumOff val="25000"/>
                  </a:schemeClr>
                </a:solidFill>
                <a:effectLst>
                  <a:outerShdw blurRad="38100" dist="38100" dir="2700000" algn="tl">
                    <a:srgbClr val="000000">
                      <a:alpha val="43137"/>
                    </a:srgbClr>
                  </a:outerShdw>
                </a:effectLst>
              </a:rPr>
            </a:br>
            <a:r>
              <a:rPr lang="en-US" sz="6000" b="1" dirty="0">
                <a:solidFill>
                  <a:schemeClr val="tx1">
                    <a:lumMod val="75000"/>
                    <a:lumOff val="25000"/>
                  </a:schemeClr>
                </a:solidFill>
                <a:effectLst>
                  <a:outerShdw blurRad="38100" dist="38100" dir="2700000" algn="tl">
                    <a:srgbClr val="000000">
                      <a:alpha val="43137"/>
                    </a:srgbClr>
                  </a:outerShdw>
                </a:effectLst>
              </a:rPr>
              <a:t> Title I money our campus should get?</a:t>
            </a:r>
          </a:p>
        </p:txBody>
      </p:sp>
    </p:spTree>
    <p:extLst>
      <p:ext uri="{BB962C8B-B14F-4D97-AF65-F5344CB8AC3E}">
        <p14:creationId xmlns:p14="http://schemas.microsoft.com/office/powerpoint/2010/main" val="27290852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25">
      <a:dk1>
        <a:sysClr val="windowText" lastClr="000000"/>
      </a:dk1>
      <a:lt1>
        <a:sysClr val="window" lastClr="FFFFFF"/>
      </a:lt1>
      <a:dk2>
        <a:srgbClr val="0E57C4"/>
      </a:dk2>
      <a:lt2>
        <a:srgbClr val="ACCBF9"/>
      </a:lt2>
      <a:accent1>
        <a:srgbClr val="FFC000"/>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1771</TotalTime>
  <Words>2043</Words>
  <Application>Microsoft Office PowerPoint</Application>
  <PresentationFormat>On-screen Show (4:3)</PresentationFormat>
  <Paragraphs>212</Paragraphs>
  <Slides>31</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Century Gothic</vt:lpstr>
      <vt:lpstr>Franklin Gothic Book</vt:lpstr>
      <vt:lpstr>Wingdings</vt:lpstr>
      <vt:lpstr>Wingdings 2</vt:lpstr>
      <vt:lpstr>Wingdings 3</vt:lpstr>
      <vt:lpstr>Ion Boardroom</vt:lpstr>
      <vt:lpstr> Welcome to the Title I Annual Meeting 2022-2023</vt:lpstr>
      <vt:lpstr>What is Title I ?</vt:lpstr>
      <vt:lpstr>Goals of Title I</vt:lpstr>
      <vt:lpstr> Which Birdville campuses are Title I?</vt:lpstr>
      <vt:lpstr> Birdville ISD Title I   Elementary Campuses  </vt:lpstr>
      <vt:lpstr> Birdville ISD Title I  Middle School Campuses </vt:lpstr>
      <vt:lpstr>How does being  a Title I campus help us?</vt:lpstr>
      <vt:lpstr> It gives us money to provide extra opportunities for students and parents.</vt:lpstr>
      <vt:lpstr>How does the district know how much  Title I money our campus should get?</vt:lpstr>
      <vt:lpstr>Grace E. Hardeman ES Allocation</vt:lpstr>
      <vt:lpstr>How do we decide where to spend the Title I money?</vt:lpstr>
      <vt:lpstr>#1</vt:lpstr>
      <vt:lpstr>#2</vt:lpstr>
      <vt:lpstr>#3</vt:lpstr>
      <vt:lpstr>  Grace E. Hardeman ES Targets</vt:lpstr>
      <vt:lpstr>Are there a lot of requirements for schools that get  Title I money?</vt:lpstr>
      <vt:lpstr>#1</vt:lpstr>
      <vt:lpstr>#2</vt:lpstr>
      <vt:lpstr>#3</vt:lpstr>
      <vt:lpstr>#4</vt:lpstr>
      <vt:lpstr>#5</vt:lpstr>
      <vt:lpstr>#6</vt:lpstr>
      <vt:lpstr>#7</vt:lpstr>
      <vt:lpstr>#8</vt:lpstr>
      <vt:lpstr>Are there special requirements for involving families?</vt:lpstr>
      <vt:lpstr>#1</vt:lpstr>
      <vt:lpstr>#2</vt:lpstr>
      <vt:lpstr>#3</vt:lpstr>
      <vt:lpstr>#4</vt:lpstr>
      <vt:lpstr>Can You Help?</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1</dc:title>
  <dc:creator>Internal User</dc:creator>
  <cp:lastModifiedBy>Morgan Mallott, Kinzie [FedStLoc]</cp:lastModifiedBy>
  <cp:revision>300</cp:revision>
  <dcterms:created xsi:type="dcterms:W3CDTF">2012-09-07T19:09:42Z</dcterms:created>
  <dcterms:modified xsi:type="dcterms:W3CDTF">2022-08-09T16:47:05Z</dcterms:modified>
</cp:coreProperties>
</file>